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2" r:id="rId4"/>
    <p:sldId id="263" r:id="rId5"/>
    <p:sldId id="266" r:id="rId6"/>
    <p:sldId id="261" r:id="rId7"/>
    <p:sldId id="265" r:id="rId8"/>
    <p:sldId id="258" r:id="rId9"/>
    <p:sldId id="271" r:id="rId10"/>
    <p:sldId id="272" r:id="rId11"/>
    <p:sldId id="267" r:id="rId12"/>
    <p:sldId id="270" r:id="rId13"/>
    <p:sldId id="269" r:id="rId14"/>
    <p:sldId id="268" r:id="rId15"/>
    <p:sldId id="273" r:id="rId16"/>
    <p:sldId id="274" r:id="rId17"/>
    <p:sldId id="275" r:id="rId18"/>
    <p:sldId id="289" r:id="rId19"/>
    <p:sldId id="276" r:id="rId20"/>
    <p:sldId id="277" r:id="rId21"/>
    <p:sldId id="278" r:id="rId22"/>
    <p:sldId id="280" r:id="rId23"/>
    <p:sldId id="282" r:id="rId24"/>
    <p:sldId id="283" r:id="rId25"/>
    <p:sldId id="281" r:id="rId26"/>
    <p:sldId id="279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s" initials="A" lastIdx="3" clrIdx="0">
    <p:extLst>
      <p:ext uri="{19B8F6BF-5375-455C-9EA6-DF929625EA0E}">
        <p15:presenceInfo xmlns:p15="http://schemas.microsoft.com/office/powerpoint/2012/main" userId="Alun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7B1"/>
    <a:srgbClr val="AC443A"/>
    <a:srgbClr val="AC44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0022D-F8A8-4709-A94A-D685A8ECE2E0}" v="64" dt="2025-06-18T02:29:19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6T20:30:51.548" idx="1">
    <p:pos x="10" y="10"/>
    <p:text>a ideia e ter nossa visualizacao com os nossos diferencias ajuda de IA, os filtros que poderiam ser aplicados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6T21:13:38.041" idx="2">
    <p:pos x="225" y="135"/>
    <p:text>| Plano                    | Valor       | Benefícios principais                                      |
| ------------------------ | ----------- | ---------------------------------------------------------- |
| **Imobiliária Parceira** | R\$ 149/mês | Inserção ilimitada de imóveis na plataforma                |
|                          |             | Imóveis destacados com selo “Local Verificado”             |
|                          |             | Dashboard de bairros + leads qualificados                  |
| **Imobiliária Elite**    | R\$ 299/mês | Tudo acima + acesso prioritário a bairros com alta demanda |
|                          |             | Destaque nos filtros de busca dos usuários                 |
|                          |             | Relatórios de valorização para corretores                  |</p:text>
    <p:extLst>
      <p:ext uri="{C676402C-5697-4E1C-873F-D02D1690AC5C}">
        <p15:threadingInfo xmlns:p15="http://schemas.microsoft.com/office/powerpoint/2012/main" timeZoneBias="180"/>
      </p:ext>
    </p:extLst>
  </p:cm>
  <p:cm authorId="1" dt="2025-06-06T21:13:58.668" idx="3">
    <p:pos x="465" y="292"/>
    <p:text>planos de parceiros, Elite, pensar em algo sobre os corretores tambem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B6D3C-D8CC-4D83-9637-2CDBB375E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E3B4C9-02B5-4F13-A0C7-B30397854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22FC76-DF4A-4063-AE53-387D3874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0C8554-72A4-4CC8-BE50-3E0976CC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2FA687-7895-4919-A648-4C08DE5D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3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B87C5-E510-4B57-80C9-9A1BECBA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2BF3E4-673D-4A5C-818B-D40925EFC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897F92-FCFB-477C-B63B-FEF6F6AD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C86DC5-07C2-4AC5-A2F1-6203A6A3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C02CF1-E827-4586-8C28-087AC65F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66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622CC0-54FA-4950-9C8B-609ADC6C5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5CA174-CEB7-438D-BE8C-A51491A4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FA9EF1-99FD-467F-929B-F9506F56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52DA8-79CC-4DE4-87B0-BC9DC609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B04E52-1CE0-4059-94DD-8C70381B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802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D9D9D9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5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A2859-7E6E-4109-84E1-EB51A888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09AF6-4432-41A6-825E-E4A7FB8AC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6CB9AE-3B72-4A44-B22A-3FA19E184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9A46E8-12E4-44AD-A609-C8043DD8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1BD805-78E8-4A5D-85A1-E5574533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9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0CA8E-1EDC-4410-9EE7-BE8EBCF0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11401E-78AC-4023-9BCA-DF20A739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61192-B098-49E6-9022-4F81DE1B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48DEDE-C2C8-4B39-83D0-A29D6484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0B5BD0-241B-4167-899B-E5BBDDD0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98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F60DC-6DBB-4B09-A3CB-FDDF22D2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C7B14F-3921-4FBD-ABD2-59D95D437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821550-7884-4D09-B889-00B23FC70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7E3FAE-789F-48E8-BC2E-764CB4C5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F89766-EFA5-475B-AE4A-7FB6B4CE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B059BC-C3F7-4982-8E91-437B561B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65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9E136-4BA6-47CA-80D6-16EC71CF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C29FBF-4F20-4428-AA72-269B0E285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44AA7E-2939-461E-B5C6-457A9B169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979A17-53CE-4D52-8BF3-16A4676CF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444752F-8D74-45F8-BE47-6A6B038DE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A83D4-07BF-458E-A43F-A049D73C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45D3FB6-0344-417C-B8DE-A65D0B04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D96CD3-B4CC-433A-AA3F-5BED0A79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41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05022-4C6D-4365-BBEA-B47C7C4C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28F6D32-F5A2-44EF-A40A-81127403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0EAF1C-93CF-42B6-AC92-831CEA24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182B5C-9887-46B4-82BF-384D5619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64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D51DE8-D2F6-4130-A337-5CCE77C0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3739C5-09C5-4F9C-ACF6-BACC661B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9EE378-926C-45D8-AD01-470374A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07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67C2A-0012-4946-98B4-E247FE1E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C74BB7-3321-4576-B2C2-A14D56A1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32FFAB-AD02-4674-B976-4BF0EAAA9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C9495D-AF9A-411A-93FC-86630C329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B2838D-942C-40D5-9D2F-BE8951CF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25BEC7-9A15-43C6-84D0-6B5E2A6C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58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2E494-7403-4668-9E5F-089D4DFE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1E3AF48-211E-4EAC-A539-8E3529E49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CFA50A-0789-4C8A-B823-B2DAB2BD1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B866B8-5943-402B-8731-B3F0A35B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50F86A-26E5-443E-B559-B2F4EEF3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9D4972-557B-4DC2-AE87-63F74D28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46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3A02EA7-A31D-4C78-81A8-DAE389D3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94E1EE-A0F3-4D64-8F08-4B8BA0751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A01302-6A4C-4A40-B080-5E472BF7F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EE1CB-CF28-4A3A-BC18-7A84318D0924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3946FB-C6AE-4E68-8DD0-53CBAC2D1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F2CEEF-D87B-416A-98F0-C5A96B75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642D-AA3B-48BA-B69B-1231373EC0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62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br/agricultura/pt-br/assuntos/noticias/ano-de-2023-foi-o-mais-quente-da-historia-do-brasi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058" y="5333"/>
            <a:ext cx="1115060" cy="685292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688" y="1716022"/>
            <a:ext cx="4992623" cy="50505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5067" y="430783"/>
            <a:ext cx="526161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05">
                <a:solidFill>
                  <a:srgbClr val="AC453A"/>
                </a:solidFill>
                <a:latin typeface="Arial"/>
                <a:cs typeface="Arial"/>
              </a:rPr>
              <a:t>VISIONLAR</a:t>
            </a:r>
            <a:endParaRPr sz="8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4719" y="1366365"/>
            <a:ext cx="583565" cy="413766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-10">
                <a:solidFill>
                  <a:srgbClr val="F1F1F1"/>
                </a:solidFill>
                <a:latin typeface="Impact"/>
                <a:cs typeface="Impact"/>
              </a:rPr>
              <a:t>INTELIGÊNCIA</a:t>
            </a:r>
            <a:r>
              <a:rPr sz="3600" spc="-60">
                <a:solidFill>
                  <a:srgbClr val="F1F1F1"/>
                </a:solidFill>
                <a:latin typeface="Impact"/>
                <a:cs typeface="Impact"/>
              </a:rPr>
              <a:t> </a:t>
            </a:r>
            <a:r>
              <a:rPr sz="3600">
                <a:solidFill>
                  <a:srgbClr val="F1F1F1"/>
                </a:solidFill>
                <a:latin typeface="Impact"/>
                <a:cs typeface="Impact"/>
              </a:rPr>
              <a:t>QUE</a:t>
            </a:r>
            <a:r>
              <a:rPr sz="3600" spc="-60">
                <a:solidFill>
                  <a:srgbClr val="F1F1F1"/>
                </a:solidFill>
                <a:latin typeface="Impact"/>
                <a:cs typeface="Impact"/>
              </a:rPr>
              <a:t> </a:t>
            </a:r>
            <a:r>
              <a:rPr sz="3600" spc="-20">
                <a:solidFill>
                  <a:srgbClr val="F1F1F1"/>
                </a:solidFill>
                <a:latin typeface="Impact"/>
                <a:cs typeface="Impact"/>
              </a:rPr>
              <a:t>GUIA</a:t>
            </a:r>
            <a:endParaRPr sz="3600">
              <a:latin typeface="Impact"/>
              <a:cs typeface="Impac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6278" y="464058"/>
            <a:ext cx="395761" cy="553859"/>
            <a:chOff x="3188970" y="464058"/>
            <a:chExt cx="433070" cy="588645"/>
          </a:xfrm>
        </p:grpSpPr>
        <p:sp>
          <p:nvSpPr>
            <p:cNvPr id="7" name="object 7"/>
            <p:cNvSpPr/>
            <p:nvPr/>
          </p:nvSpPr>
          <p:spPr>
            <a:xfrm>
              <a:off x="3217545" y="492633"/>
              <a:ext cx="375920" cy="531495"/>
            </a:xfrm>
            <a:custGeom>
              <a:avLst/>
              <a:gdLst/>
              <a:ahLst/>
              <a:cxnLst/>
              <a:rect l="l" t="t" r="r" b="b"/>
              <a:pathLst>
                <a:path w="375920" h="531494">
                  <a:moveTo>
                    <a:pt x="375666" y="0"/>
                  </a:moveTo>
                  <a:lnTo>
                    <a:pt x="0" y="0"/>
                  </a:lnTo>
                  <a:lnTo>
                    <a:pt x="0" y="531113"/>
                  </a:lnTo>
                  <a:lnTo>
                    <a:pt x="125221" y="354075"/>
                  </a:lnTo>
                  <a:lnTo>
                    <a:pt x="125221" y="125221"/>
                  </a:lnTo>
                  <a:lnTo>
                    <a:pt x="287146" y="1252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17545" y="492633"/>
              <a:ext cx="375920" cy="531495"/>
            </a:xfrm>
            <a:custGeom>
              <a:avLst/>
              <a:gdLst/>
              <a:ahLst/>
              <a:cxnLst/>
              <a:rect l="l" t="t" r="r" b="b"/>
              <a:pathLst>
                <a:path w="375920" h="531494">
                  <a:moveTo>
                    <a:pt x="0" y="0"/>
                  </a:moveTo>
                  <a:lnTo>
                    <a:pt x="375666" y="0"/>
                  </a:lnTo>
                  <a:lnTo>
                    <a:pt x="287146" y="125221"/>
                  </a:lnTo>
                  <a:lnTo>
                    <a:pt x="125221" y="125221"/>
                  </a:lnTo>
                  <a:lnTo>
                    <a:pt x="125221" y="354075"/>
                  </a:lnTo>
                  <a:lnTo>
                    <a:pt x="0" y="531113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AC4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548848" y="1099566"/>
            <a:ext cx="395761" cy="553859"/>
            <a:chOff x="8511540" y="1099566"/>
            <a:chExt cx="433070" cy="588645"/>
          </a:xfrm>
        </p:grpSpPr>
        <p:sp>
          <p:nvSpPr>
            <p:cNvPr id="10" name="object 10"/>
            <p:cNvSpPr/>
            <p:nvPr/>
          </p:nvSpPr>
          <p:spPr>
            <a:xfrm>
              <a:off x="8540115" y="1128141"/>
              <a:ext cx="375920" cy="531495"/>
            </a:xfrm>
            <a:custGeom>
              <a:avLst/>
              <a:gdLst/>
              <a:ahLst/>
              <a:cxnLst/>
              <a:rect l="l" t="t" r="r" b="b"/>
              <a:pathLst>
                <a:path w="375920" h="531494">
                  <a:moveTo>
                    <a:pt x="375665" y="0"/>
                  </a:moveTo>
                  <a:lnTo>
                    <a:pt x="250443" y="177037"/>
                  </a:lnTo>
                  <a:lnTo>
                    <a:pt x="250443" y="405892"/>
                  </a:lnTo>
                  <a:lnTo>
                    <a:pt x="88518" y="405892"/>
                  </a:lnTo>
                  <a:lnTo>
                    <a:pt x="0" y="531113"/>
                  </a:lnTo>
                  <a:lnTo>
                    <a:pt x="375665" y="531113"/>
                  </a:lnTo>
                  <a:lnTo>
                    <a:pt x="3756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40115" y="1128141"/>
              <a:ext cx="375920" cy="531495"/>
            </a:xfrm>
            <a:custGeom>
              <a:avLst/>
              <a:gdLst/>
              <a:ahLst/>
              <a:cxnLst/>
              <a:rect l="l" t="t" r="r" b="b"/>
              <a:pathLst>
                <a:path w="375920" h="531494">
                  <a:moveTo>
                    <a:pt x="375665" y="531113"/>
                  </a:moveTo>
                  <a:lnTo>
                    <a:pt x="0" y="531113"/>
                  </a:lnTo>
                  <a:lnTo>
                    <a:pt x="88518" y="405892"/>
                  </a:lnTo>
                  <a:lnTo>
                    <a:pt x="250443" y="405892"/>
                  </a:lnTo>
                  <a:lnTo>
                    <a:pt x="250443" y="177037"/>
                  </a:lnTo>
                  <a:lnTo>
                    <a:pt x="375665" y="0"/>
                  </a:lnTo>
                  <a:lnTo>
                    <a:pt x="375665" y="531113"/>
                  </a:lnTo>
                  <a:close/>
                </a:path>
              </a:pathLst>
            </a:custGeom>
            <a:ln w="57150">
              <a:solidFill>
                <a:srgbClr val="AC4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0E03266-D4BB-B154-AEF2-ABBBBBBEB652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E8B961-5AA1-4C95-B665-BD9B56F4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592" y="-105252"/>
            <a:ext cx="3982899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BRAINSTORM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F8DDC06-D904-2241-1336-64087CC8AF0B}"/>
              </a:ext>
            </a:extLst>
          </p:cNvPr>
          <p:cNvSpPr/>
          <p:nvPr/>
        </p:nvSpPr>
        <p:spPr>
          <a:xfrm>
            <a:off x="286767" y="2543340"/>
            <a:ext cx="7827503" cy="2762147"/>
          </a:xfrm>
          <a:prstGeom prst="rect">
            <a:avLst/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/>
              <a:t>VISIONLAR</a:t>
            </a:r>
            <a:r>
              <a:rPr lang="pt-BR" sz="2000"/>
              <a:t> É UMA PLATAFORMA QUE USA INTELIGÊNCIA ARTIFICIAL PARA AJUDAR NA ESCOLHA DOS MELHORES LOCAIS PARA MORAR OU EMPREENDER. ANALISANDO DADOS COMO CUSTO, SEGURANÇA, TRANSPORTE, DISTÂNCIA DO TRABALHO E QUALIDADE DE VIDA, TORNA A DECISÃO MAIS EFICIENTE E CONFIÁVEL. VOLTADO PARA DIFERENTES PERFIS, COMO PESSOAS EM MUDANÇA, JOVENS INDEPENDENTES E EMPREENDEDORES, O VISIONLAR COMBINA TECNOLOGIA E SOLUÇÕES PRÁTICAS PARA FACILITAR O COTIDIANO.</a:t>
            </a:r>
            <a:endParaRPr lang="pt-BR" sz="2000" b="1">
              <a:solidFill>
                <a:schemeClr val="bg1"/>
              </a:solidFill>
              <a:latin typeface="Aptos" panose="020B0004020202020204"/>
            </a:endParaRPr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3C829E34-125E-637C-16F3-DCE0413A3A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23" name="object 4">
            <a:extLst>
              <a:ext uri="{FF2B5EF4-FFF2-40B4-BE49-F238E27FC236}">
                <a16:creationId xmlns:a16="http://schemas.microsoft.com/office/drawing/2014/main" id="{4B15E2E0-8B10-B99A-DDF9-6CBAABE1954C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748CB2-AC76-417F-A0CA-47246E86620F}"/>
              </a:ext>
            </a:extLst>
          </p:cNvPr>
          <p:cNvSpPr/>
          <p:nvPr/>
        </p:nvSpPr>
        <p:spPr>
          <a:xfrm>
            <a:off x="286767" y="1657764"/>
            <a:ext cx="7827503" cy="885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VISIONLAR – SITE </a:t>
            </a:r>
            <a:r>
              <a:rPr lang="pt-BR" sz="160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(ATUAL)</a:t>
            </a:r>
            <a:endParaRPr lang="pt-BR" sz="200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7D6FF045-D9E9-4A64-A8E5-0583EA05B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545" y="1657764"/>
            <a:ext cx="914400" cy="914400"/>
          </a:xfrm>
          <a:prstGeom prst="rect">
            <a:avLst/>
          </a:prstGeom>
        </p:spPr>
      </p:pic>
      <p:pic>
        <p:nvPicPr>
          <p:cNvPr id="14" name="object 3">
            <a:extLst>
              <a:ext uri="{FF2B5EF4-FFF2-40B4-BE49-F238E27FC236}">
                <a16:creationId xmlns:a16="http://schemas.microsoft.com/office/drawing/2014/main" id="{A24A7145-037F-4FE3-9711-615B883057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270" y="1657764"/>
            <a:ext cx="3982899" cy="3647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511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PROTOTIPAÇÃO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3A30FB-C3AB-45B5-A943-B820A5506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"/>
          <a:stretch/>
        </p:blipFill>
        <p:spPr>
          <a:xfrm>
            <a:off x="2563091" y="1615927"/>
            <a:ext cx="7065817" cy="3626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199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VALIDAÇÃO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FC13CB-9145-42AC-9263-89EC29A2196A}"/>
              </a:ext>
            </a:extLst>
          </p:cNvPr>
          <p:cNvSpPr txBox="1"/>
          <p:nvPr/>
        </p:nvSpPr>
        <p:spPr>
          <a:xfrm>
            <a:off x="621710" y="2189019"/>
            <a:ext cx="11431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TERIAMOS QUE TER DADOS SOBRE O USO DO SITE, COM GRAFICOS  OS NUMEROS DE TESTES, OS TESTES SERIAM</a:t>
            </a:r>
            <a:br>
              <a:rPr lang="pt-BR"/>
            </a:br>
            <a:r>
              <a:rPr lang="pt-BR"/>
              <a:t>OQUE O VINI FALOU, QUANTO TEMPO A PESSOA FICOU NO SITE, METRICAS DE ENGAJAMENTO, METRICAS DE TRAFEGO,</a:t>
            </a:r>
            <a:br>
              <a:rPr lang="pt-BR"/>
            </a:br>
            <a:r>
              <a:rPr lang="pt-BR"/>
              <a:t>METRICAS DE CONVERSÃO</a:t>
            </a:r>
          </a:p>
        </p:txBody>
      </p:sp>
    </p:spTree>
    <p:extLst>
      <p:ext uri="{BB962C8B-B14F-4D97-AF65-F5344CB8AC3E}">
        <p14:creationId xmlns:p14="http://schemas.microsoft.com/office/powerpoint/2010/main" val="200131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PIVOTAGEM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7ED4D12-4D0B-4F9F-B9B8-748CC7B50B82}"/>
              </a:ext>
            </a:extLst>
          </p:cNvPr>
          <p:cNvSpPr/>
          <p:nvPr/>
        </p:nvSpPr>
        <p:spPr>
          <a:xfrm>
            <a:off x="345857" y="2698028"/>
            <a:ext cx="6516762" cy="2502046"/>
          </a:xfrm>
          <a:prstGeom prst="rect">
            <a:avLst/>
          </a:prstGeom>
          <a:solidFill>
            <a:srgbClr val="AC44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/>
              <a:t>A </a:t>
            </a:r>
            <a:r>
              <a:rPr lang="pt-BR" sz="2000" b="1"/>
              <a:t>VISIONLAR</a:t>
            </a:r>
            <a:r>
              <a:rPr lang="pt-BR" sz="2000"/>
              <a:t> VALORIZA O COMÉRCIO LOCAL AO OFERECER UM ESPAÇO EXCLUSIVO PARA DESTACAR ESTABELECIMENTOS PRÓXIMOS À RESIDÊNCIA DO USUÁRIO, FACILITANDO A ADAPTAÇÃO A NOVOS BAIRROS, CIDADES OU REGIÕES E CONECTANDO MORADORES A SERVIÇOS ESSENCIAIS DO DIA A DIA, COMO PADARIAS, FARMÁCIAS, MERCADOS, CAFETERIAS E SALÕES DE BELEZA.</a:t>
            </a:r>
            <a:endParaRPr lang="pt-BR" sz="2000" b="1">
              <a:latin typeface="Aptos" panose="020B000402020202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B474E3D-2118-4F49-AEAF-C76149708181}"/>
              </a:ext>
            </a:extLst>
          </p:cNvPr>
          <p:cNvSpPr/>
          <p:nvPr/>
        </p:nvSpPr>
        <p:spPr>
          <a:xfrm>
            <a:off x="7093022" y="2698028"/>
            <a:ext cx="4489379" cy="2502045"/>
          </a:xfrm>
          <a:prstGeom prst="rect">
            <a:avLst/>
          </a:prstGeom>
          <a:solidFill>
            <a:srgbClr val="AC44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000"/>
              <a:t>O RESULTADO VAI ALÉM DE UMA SIMPLES FERRAMENTA DE LOCALIZAÇÃO, REFORÇANDO O COMPROMISSO COM A CONVIVÊNCIA URBANA INTELIGENTE, PROMOVENDO INTEGRAÇÃO SOCIAL, PRATICIDADE E APOIANDO O DESENVOLVIMENTO DAS COMUNIDADES LOCAIS.</a:t>
            </a:r>
            <a:endParaRPr lang="pt-BR" sz="2000" b="1">
              <a:latin typeface="Aptos" panose="020B0004020202020204" pitchFamily="34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B8B512D-F396-47C6-89E6-B509B3EDFB97}"/>
              </a:ext>
            </a:extLst>
          </p:cNvPr>
          <p:cNvSpPr/>
          <p:nvPr/>
        </p:nvSpPr>
        <p:spPr>
          <a:xfrm>
            <a:off x="345857" y="1921164"/>
            <a:ext cx="6516762" cy="823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VALORIZAÇÃO DO COMÉRCIO LOCAL E FACILITAÇÃO DA ADAPTAÇÃO</a:t>
            </a:r>
            <a:endParaRPr lang="pt-BR" sz="2000" b="1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8E15A645-8F10-48B2-A624-28E893437550}"/>
              </a:ext>
            </a:extLst>
          </p:cNvPr>
          <p:cNvSpPr/>
          <p:nvPr/>
        </p:nvSpPr>
        <p:spPr>
          <a:xfrm>
            <a:off x="7093022" y="1921164"/>
            <a:ext cx="4489379" cy="779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CONVIVÊNCIA URBANA INTELIGENTE E DESENVOLVIMENTO COMUNITÁRIO</a:t>
            </a:r>
            <a:endParaRPr lang="pt-BR" sz="2000" b="1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42" name="Gráfico 41" descr="Registrar">
            <a:extLst>
              <a:ext uri="{FF2B5EF4-FFF2-40B4-BE49-F238E27FC236}">
                <a16:creationId xmlns:a16="http://schemas.microsoft.com/office/drawing/2014/main" id="{7BA83A06-C5C4-4A19-9F11-D30EC6F8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1670" y="5237018"/>
            <a:ext cx="1620982" cy="1620982"/>
          </a:xfrm>
          <a:prstGeom prst="rect">
            <a:avLst/>
          </a:prstGeom>
        </p:spPr>
      </p:pic>
      <p:sp>
        <p:nvSpPr>
          <p:cNvPr id="43" name="Seta: para a Direita 42">
            <a:extLst>
              <a:ext uri="{FF2B5EF4-FFF2-40B4-BE49-F238E27FC236}">
                <a16:creationId xmlns:a16="http://schemas.microsoft.com/office/drawing/2014/main" id="{77E7875A-C30B-4222-86B8-4F963A300CB7}"/>
              </a:ext>
            </a:extLst>
          </p:cNvPr>
          <p:cNvSpPr/>
          <p:nvPr/>
        </p:nvSpPr>
        <p:spPr>
          <a:xfrm>
            <a:off x="5227783" y="5812729"/>
            <a:ext cx="2521526" cy="690155"/>
          </a:xfrm>
          <a:prstGeom prst="rightArrow">
            <a:avLst>
              <a:gd name="adj1" fmla="val 52676"/>
              <a:gd name="adj2" fmla="val 122268"/>
            </a:avLst>
          </a:prstGeom>
          <a:solidFill>
            <a:srgbClr val="AC443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Gráfico 44" descr="Grupo de homens">
            <a:extLst>
              <a:ext uri="{FF2B5EF4-FFF2-40B4-BE49-F238E27FC236}">
                <a16:creationId xmlns:a16="http://schemas.microsoft.com/office/drawing/2014/main" id="{E41E2FB0-194D-4A91-9338-D0F5FE61E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4440" y="5237018"/>
            <a:ext cx="1620982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6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– NOSSO PRODUTO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CE69EF-8E7E-438F-9BC0-9EF88F2F5C08}"/>
              </a:ext>
            </a:extLst>
          </p:cNvPr>
          <p:cNvSpPr txBox="1"/>
          <p:nvPr/>
        </p:nvSpPr>
        <p:spPr>
          <a:xfrm>
            <a:off x="1192445" y="1403250"/>
            <a:ext cx="9558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Plataforma inteligente que recomenda os melhores bairros ou cidades para viver, com base em dados como segurança, transporte, desastres naturais e crescimento populacional. </a:t>
            </a:r>
            <a:br>
              <a:rPr lang="pt-BR"/>
            </a:br>
            <a:r>
              <a:rPr lang="pt-BR"/>
              <a:t>Esses dados seriam adaptativos com personalização para cada cliente poder ter sua necessidade atendida e conseguir encontrar seu lar ideal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299692-D322-415C-A3B6-D281836A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84904" y="4092099"/>
            <a:ext cx="2373277" cy="234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- DIFERENCIAIS COMPETITIVOS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D4F02F-E669-45CB-908A-29E25B90F3AC}"/>
              </a:ext>
            </a:extLst>
          </p:cNvPr>
          <p:cNvSpPr txBox="1"/>
          <p:nvPr/>
        </p:nvSpPr>
        <p:spPr>
          <a:xfrm>
            <a:off x="3649336" y="1441032"/>
            <a:ext cx="4893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/>
              <a:t>Diferenciais competitivos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3B2792-35EC-4478-93EB-A321A534D627}"/>
              </a:ext>
            </a:extLst>
          </p:cNvPr>
          <p:cNvSpPr txBox="1"/>
          <p:nvPr/>
        </p:nvSpPr>
        <p:spPr>
          <a:xfrm>
            <a:off x="914401" y="2413337"/>
            <a:ext cx="2374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/>
              <a:t>Benefícios: </a:t>
            </a:r>
            <a:br>
              <a:rPr lang="pt-BR"/>
            </a:br>
            <a:r>
              <a:rPr lang="pt-BR"/>
              <a:t>Ajuda famílias, empreendedores e jovens profissionais a escolher onde morar com base em dados confiáveis.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523951-189D-42C0-84AD-917B1F5D25C2}"/>
              </a:ext>
            </a:extLst>
          </p:cNvPr>
          <p:cNvSpPr txBox="1"/>
          <p:nvPr/>
        </p:nvSpPr>
        <p:spPr>
          <a:xfrm>
            <a:off x="4529966" y="2551836"/>
            <a:ext cx="26846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/>
              <a:t>Diferencial: </a:t>
            </a:r>
            <a:br>
              <a:rPr lang="pt-BR"/>
            </a:br>
            <a:r>
              <a:rPr lang="pt-BR"/>
              <a:t>Uso de IA, mapas interativos com informações que especificas que o cliente precisar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426FD9-1207-46DF-BF07-06CA37DF5F2C}"/>
              </a:ext>
            </a:extLst>
          </p:cNvPr>
          <p:cNvSpPr txBox="1"/>
          <p:nvPr/>
        </p:nvSpPr>
        <p:spPr>
          <a:xfrm>
            <a:off x="8462534" y="2413336"/>
            <a:ext cx="28150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/>
              <a:t>Tecnologia Adaptativas:</a:t>
            </a:r>
          </a:p>
          <a:p>
            <a:pPr algn="ctr"/>
            <a:r>
              <a:rPr lang="pt-BR"/>
              <a:t>O cliente poderá ter uma</a:t>
            </a:r>
          </a:p>
          <a:p>
            <a:pPr algn="ctr"/>
            <a:r>
              <a:rPr lang="pt-BR"/>
              <a:t> experiencia personalizada </a:t>
            </a:r>
          </a:p>
          <a:p>
            <a:pPr algn="ctr"/>
            <a:r>
              <a:rPr lang="pt-BR"/>
              <a:t>e conseguir encontrar todos</a:t>
            </a:r>
          </a:p>
          <a:p>
            <a:pPr algn="ctr"/>
            <a:r>
              <a:rPr lang="pt-BR"/>
              <a:t>os dados para poder ter o</a:t>
            </a:r>
          </a:p>
          <a:p>
            <a:pPr algn="ctr"/>
            <a:r>
              <a:rPr lang="pt-BR"/>
              <a:t> melhor lugar para viver</a:t>
            </a:r>
            <a:br>
              <a:rPr lang="pt-BR"/>
            </a:b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16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– VISUALIZAÇÃO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D62709-2EBB-4182-AEBD-FAB68E750980}"/>
              </a:ext>
            </a:extLst>
          </p:cNvPr>
          <p:cNvSpPr txBox="1"/>
          <p:nvPr/>
        </p:nvSpPr>
        <p:spPr>
          <a:xfrm>
            <a:off x="3362036" y="1782617"/>
            <a:ext cx="508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Visualização do nosso jeito de adaptar para o cliente</a:t>
            </a:r>
          </a:p>
        </p:txBody>
      </p:sp>
    </p:spTree>
    <p:extLst>
      <p:ext uri="{BB962C8B-B14F-4D97-AF65-F5344CB8AC3E}">
        <p14:creationId xmlns:p14="http://schemas.microsoft.com/office/powerpoint/2010/main" val="330140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PREÇO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EC4AD6-9C08-42AE-A4EC-340495C99CF5}"/>
              </a:ext>
            </a:extLst>
          </p:cNvPr>
          <p:cNvSpPr txBox="1"/>
          <p:nvPr/>
        </p:nvSpPr>
        <p:spPr>
          <a:xfrm>
            <a:off x="4049343" y="2505670"/>
            <a:ext cx="34043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/>
              <a:t>Usuário seria gratuito</a:t>
            </a:r>
          </a:p>
          <a:p>
            <a:pPr algn="ctr"/>
            <a:r>
              <a:rPr lang="pt-BR"/>
              <a:t> para ser mais amigável ao usuário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3AFEBB-ACBF-4315-814C-E030BE6E842D}"/>
              </a:ext>
            </a:extLst>
          </p:cNvPr>
          <p:cNvSpPr txBox="1"/>
          <p:nvPr/>
        </p:nvSpPr>
        <p:spPr>
          <a:xfrm>
            <a:off x="2460823" y="3342908"/>
            <a:ext cx="63228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/>
              <a:t>Planos para Construtoras/</a:t>
            </a:r>
            <a:r>
              <a:rPr lang="pt-BR" sz="2400" err="1"/>
              <a:t>Imobiliarias</a:t>
            </a:r>
            <a:r>
              <a:rPr lang="pt-BR" sz="2400"/>
              <a:t>/Corretores</a:t>
            </a:r>
          </a:p>
          <a:p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AB6465F-2B2B-4C48-BC58-2AC06F559FF0}"/>
              </a:ext>
            </a:extLst>
          </p:cNvPr>
          <p:cNvSpPr txBox="1"/>
          <p:nvPr/>
        </p:nvSpPr>
        <p:spPr>
          <a:xfrm>
            <a:off x="1931763" y="4081572"/>
            <a:ext cx="7639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/>
              <a:t>seria uma maneira de nosso site ter os locais para alugar de acordo as imobiliárias, elas assinariam nossos planos para serem confiáveis e poder ter argumentos caso seus concorrentes já estejam com esses dados de confiança</a:t>
            </a:r>
          </a:p>
        </p:txBody>
      </p:sp>
    </p:spTree>
    <p:extLst>
      <p:ext uri="{BB962C8B-B14F-4D97-AF65-F5344CB8AC3E}">
        <p14:creationId xmlns:p14="http://schemas.microsoft.com/office/powerpoint/2010/main" val="423152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A868A-4A4B-E01A-3A68-B95A2358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450558B-3C18-DA69-2787-3FAFEAC33586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028122B-4E9A-23D5-AF86-8B6DD0B7C0AE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PREÇO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0488D149-BFD2-22FA-45DE-3F2AA7B51B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EE34BAE7-56E9-119C-4EBE-947E54A15EA1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BD26AC53-95B2-7FC2-5D4A-15F52E43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75" y="1104541"/>
            <a:ext cx="7969908" cy="53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- PRAÇA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60ECC6-7580-47AC-BE61-65EF781928DB}"/>
              </a:ext>
            </a:extLst>
          </p:cNvPr>
          <p:cNvSpPr txBox="1"/>
          <p:nvPr/>
        </p:nvSpPr>
        <p:spPr>
          <a:xfrm>
            <a:off x="870332" y="2743199"/>
            <a:ext cx="390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Web app responsivo (mobile + desktop)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FDB064-BCBE-4F80-B49E-E690FE9FF347}"/>
              </a:ext>
            </a:extLst>
          </p:cNvPr>
          <p:cNvSpPr txBox="1"/>
          <p:nvPr/>
        </p:nvSpPr>
        <p:spPr>
          <a:xfrm>
            <a:off x="7415793" y="2743199"/>
            <a:ext cx="32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Parcerias com imobiliárias locais</a:t>
            </a:r>
          </a:p>
        </p:txBody>
      </p:sp>
    </p:spTree>
    <p:extLst>
      <p:ext uri="{BB962C8B-B14F-4D97-AF65-F5344CB8AC3E}">
        <p14:creationId xmlns:p14="http://schemas.microsoft.com/office/powerpoint/2010/main" val="165091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89DF6AE-CF23-83B7-0800-3C7004324894}"/>
              </a:ext>
            </a:extLst>
          </p:cNvPr>
          <p:cNvSpPr/>
          <p:nvPr/>
        </p:nvSpPr>
        <p:spPr>
          <a:xfrm>
            <a:off x="1023015" y="1305967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 METODOLOGIA - DESIGN THINKING;</a:t>
            </a:r>
            <a:endParaRPr lang="pt-BR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6EB0EB9-E3C7-B8CE-A773-ABCDB48FA146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7EE169-FA4A-EB15-A755-1C28F4EA7094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700" b="1">
                <a:solidFill>
                  <a:schemeClr val="bg2"/>
                </a:solidFill>
                <a:latin typeface="Aptos" panose="020B0004020202020204" pitchFamily="34" charset="0"/>
              </a:rPr>
              <a:t>SUMÁRIO</a:t>
            </a:r>
            <a:endParaRPr lang="pt-BR" b="1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5D9049AB-2C0B-FD7D-918B-95667D6E9F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E7A75397-89A5-E960-1809-BA6BFF526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806554-49AA-62BD-E3EF-FFDCC9A1BFAB}"/>
              </a:ext>
            </a:extLst>
          </p:cNvPr>
          <p:cNvSpPr/>
          <p:nvPr/>
        </p:nvSpPr>
        <p:spPr>
          <a:xfrm>
            <a:off x="1023014" y="1707546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 IMERSÃO;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DE4A9C9-8CE1-D359-E8D4-9C818CC1C085}"/>
              </a:ext>
            </a:extLst>
          </p:cNvPr>
          <p:cNvSpPr/>
          <p:nvPr/>
        </p:nvSpPr>
        <p:spPr>
          <a:xfrm>
            <a:off x="1023014" y="2109125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MAPA DE EMPATIA;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F5D3B78-E32A-0B10-2DAB-BF9B08F87060}"/>
              </a:ext>
            </a:extLst>
          </p:cNvPr>
          <p:cNvSpPr/>
          <p:nvPr/>
        </p:nvSpPr>
        <p:spPr>
          <a:xfrm>
            <a:off x="1023013" y="2510704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PROBLEMAS ENCONTRADOS;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13F77AB-3946-BDAA-C483-2FE046AE2F9A}"/>
              </a:ext>
            </a:extLst>
          </p:cNvPr>
          <p:cNvSpPr/>
          <p:nvPr/>
        </p:nvSpPr>
        <p:spPr>
          <a:xfrm>
            <a:off x="1023013" y="2912283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5 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- IDEAÇÃO;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0F549D1-D1A3-8B1B-680A-C74846837F6E}"/>
              </a:ext>
            </a:extLst>
          </p:cNvPr>
          <p:cNvSpPr/>
          <p:nvPr/>
        </p:nvSpPr>
        <p:spPr>
          <a:xfrm>
            <a:off x="1023012" y="3313862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6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PROTOTIPAÇÃO;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79A318A-0A68-DF35-4900-2219704757AF}"/>
              </a:ext>
            </a:extLst>
          </p:cNvPr>
          <p:cNvSpPr/>
          <p:nvPr/>
        </p:nvSpPr>
        <p:spPr>
          <a:xfrm>
            <a:off x="1023012" y="3715441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7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VALIDAÇÃO;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88A367F-54B5-AD74-E777-A022E4E07CAC}"/>
              </a:ext>
            </a:extLst>
          </p:cNvPr>
          <p:cNvSpPr/>
          <p:nvPr/>
        </p:nvSpPr>
        <p:spPr>
          <a:xfrm>
            <a:off x="1023011" y="4117020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PIVOTAGEM;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58BE713-F746-F91E-23EA-10ED245DB614}"/>
              </a:ext>
            </a:extLst>
          </p:cNvPr>
          <p:cNvSpPr/>
          <p:nvPr/>
        </p:nvSpPr>
        <p:spPr>
          <a:xfrm>
            <a:off x="1023015" y="4518599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9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- 4 P’S;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92592A2-20D7-B20B-0719-1623C6E05AE7}"/>
              </a:ext>
            </a:extLst>
          </p:cNvPr>
          <p:cNvSpPr/>
          <p:nvPr/>
        </p:nvSpPr>
        <p:spPr>
          <a:xfrm>
            <a:off x="1023014" y="4911552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10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CLIENTE;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C7594EA-C97D-556B-3628-63C99428DD26}"/>
              </a:ext>
            </a:extLst>
          </p:cNvPr>
          <p:cNvSpPr/>
          <p:nvPr/>
        </p:nvSpPr>
        <p:spPr>
          <a:xfrm>
            <a:off x="1023014" y="5313131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11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 ANALISE SWOT;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9157093-FB97-5C7D-EBD7-A0F37705CFBD}"/>
              </a:ext>
            </a:extLst>
          </p:cNvPr>
          <p:cNvSpPr/>
          <p:nvPr/>
        </p:nvSpPr>
        <p:spPr>
          <a:xfrm>
            <a:off x="1023013" y="5714710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12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JORNADA DO CLIENTE;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516D80D-5828-3489-8AE7-95DCE26E2C34}"/>
              </a:ext>
            </a:extLst>
          </p:cNvPr>
          <p:cNvSpPr/>
          <p:nvPr/>
        </p:nvSpPr>
        <p:spPr>
          <a:xfrm>
            <a:off x="1023013" y="6116289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13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- CAMPANHA DE LANÇAMENTO;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F6C8E80-D9C6-C82E-7A84-CE506C36B4E7}"/>
              </a:ext>
            </a:extLst>
          </p:cNvPr>
          <p:cNvSpPr/>
          <p:nvPr/>
        </p:nvSpPr>
        <p:spPr>
          <a:xfrm>
            <a:off x="6096001" y="1305967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14 - </a:t>
            </a:r>
            <a:r>
              <a:rPr lang="pt-BR">
                <a:solidFill>
                  <a:schemeClr val="bg1"/>
                </a:solidFill>
                <a:latin typeface="Aptos" panose="020B0004020202020204" pitchFamily="34" charset="0"/>
              </a:rPr>
              <a:t>ROI | CAC;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89FDD03-F4FB-D241-082F-7EF1103F9D66}"/>
              </a:ext>
            </a:extLst>
          </p:cNvPr>
          <p:cNvSpPr/>
          <p:nvPr/>
        </p:nvSpPr>
        <p:spPr>
          <a:xfrm>
            <a:off x="6096000" y="1726343"/>
            <a:ext cx="4893879" cy="382782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ctr"/>
          <a:lstStyle/>
          <a:p>
            <a:pPr marL="72000" algn="just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15</a:t>
            </a:r>
            <a:r>
              <a:rPr lang="pt-BR">
                <a:solidFill>
                  <a:schemeClr val="bg2"/>
                </a:solidFill>
                <a:latin typeface="Aptos" panose="020B0004020202020204" pitchFamily="34" charset="0"/>
              </a:rPr>
              <a:t> – DASHBOARDS.</a:t>
            </a:r>
            <a:endParaRPr lang="pt-BR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09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EFB0E92-790F-ED8E-F864-F956B2946841}"/>
              </a:ext>
            </a:extLst>
          </p:cNvPr>
          <p:cNvSpPr/>
          <p:nvPr/>
        </p:nvSpPr>
        <p:spPr>
          <a:xfrm>
            <a:off x="211509" y="2238375"/>
            <a:ext cx="3969965" cy="1190625"/>
          </a:xfrm>
          <a:prstGeom prst="roundRect">
            <a:avLst>
              <a:gd name="adj" fmla="val 7867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DISTRIBUIÇÃO DE PANFLETOS COM QR CODE DA VISIONLAR EM IMOBILIÁRIAS, CONSTRUTORAS E PONTOS ESTRATÉGICOS DA CIDADE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4 P’S - PROMOÇÃO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5" name="Imagem 14" descr="Código QR&#10;&#10;O conteúdo gerado por IA pode estar incorreto.">
            <a:extLst>
              <a:ext uri="{FF2B5EF4-FFF2-40B4-BE49-F238E27FC236}">
                <a16:creationId xmlns:a16="http://schemas.microsoft.com/office/drawing/2014/main" id="{010B34D6-5133-A09C-07BC-4EA0BE3B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9" y="3574976"/>
            <a:ext cx="2711524" cy="2711524"/>
          </a:xfrm>
          <a:prstGeom prst="roundRect">
            <a:avLst>
              <a:gd name="adj" fmla="val 3553"/>
            </a:avLst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4E44EB1-E6D2-A9F3-203F-08226912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40" y="3574976"/>
            <a:ext cx="2711524" cy="2711524"/>
          </a:xfrm>
          <a:prstGeom prst="roundRect">
            <a:avLst>
              <a:gd name="adj" fmla="val 44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DABBD0-120B-540E-271E-B214BB663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3" b="8333"/>
          <a:stretch>
            <a:fillRect/>
          </a:stretch>
        </p:blipFill>
        <p:spPr bwMode="auto">
          <a:xfrm>
            <a:off x="8667278" y="3574976"/>
            <a:ext cx="2591741" cy="2711524"/>
          </a:xfrm>
          <a:prstGeom prst="roundRect">
            <a:avLst>
              <a:gd name="adj" fmla="val 42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7745080-69C9-DF66-72A0-C13333AAA3C4}"/>
              </a:ext>
            </a:extLst>
          </p:cNvPr>
          <p:cNvSpPr/>
          <p:nvPr/>
        </p:nvSpPr>
        <p:spPr>
          <a:xfrm>
            <a:off x="4354284" y="2238375"/>
            <a:ext cx="3624036" cy="1190625"/>
          </a:xfrm>
          <a:prstGeom prst="roundRect">
            <a:avLst>
              <a:gd name="adj" fmla="val 7067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LANÇAMENTO COM INFLUENCIADORES LOCAIS E TRÁFEGO PAGO ESTRATÉGICO.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D013053-72FC-A5C9-9FA6-65AE3BE3CED4}"/>
              </a:ext>
            </a:extLst>
          </p:cNvPr>
          <p:cNvSpPr/>
          <p:nvPr/>
        </p:nvSpPr>
        <p:spPr>
          <a:xfrm>
            <a:off x="8151130" y="2238374"/>
            <a:ext cx="3624036" cy="1190625"/>
          </a:xfrm>
          <a:prstGeom prst="roundRect">
            <a:avLst>
              <a:gd name="adj" fmla="val 7067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ALIANÇAS ESTRATÉGICAS COM CORRETORES INFLUENTES PARA FORTALECER A DIVULGAÇÃO E POTENCIALIZAR AS VENDAS.</a:t>
            </a:r>
          </a:p>
        </p:txBody>
      </p:sp>
    </p:spTree>
    <p:extLst>
      <p:ext uri="{BB962C8B-B14F-4D97-AF65-F5344CB8AC3E}">
        <p14:creationId xmlns:p14="http://schemas.microsoft.com/office/powerpoint/2010/main" val="164480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Perfil do Cliente</a:t>
            </a:r>
            <a:endParaRPr lang="pt-BR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8E546B-3735-4050-BA98-2A6F5E8B9BDD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6E368C-70A4-CEFB-AE96-B74114C6978D}"/>
              </a:ext>
            </a:extLst>
          </p:cNvPr>
          <p:cNvSpPr txBox="1"/>
          <p:nvPr/>
        </p:nvSpPr>
        <p:spPr>
          <a:xfrm>
            <a:off x="1374098" y="1886262"/>
            <a:ext cx="1001342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Calibri"/>
                <a:cs typeface="Calibri"/>
              </a:rPr>
              <a:t>Arquétipo Principal: </a:t>
            </a:r>
            <a:r>
              <a:rPr lang="pt-BR">
                <a:ea typeface="+mn-lt"/>
                <a:cs typeface="+mn-lt"/>
              </a:rPr>
              <a:t>O cliente da Visionlar é representado pelo arquétipo de Explorador Urbano com as seguintes características: </a:t>
            </a: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Idade: 22 - 60 anos 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Gênero: ambos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Localização: Sorocaba e Votorantim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Renda: a partir de 2.000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Estilo de vida: Estável, Independente, com Crescimento familiar, </a:t>
            </a:r>
            <a:r>
              <a:rPr lang="pt-BR">
                <a:ea typeface="+mn-lt"/>
                <a:cs typeface="+mn-lt"/>
              </a:rPr>
              <a:t>Busca por moradia ideal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Objetivo: Encontrar o melhor local para ter sua moradia com seus interesses em </a:t>
            </a:r>
            <a:r>
              <a:rPr lang="pt-BR" err="1">
                <a:ea typeface="Calibri"/>
                <a:cs typeface="Calibri"/>
              </a:rPr>
              <a:t>em</a:t>
            </a:r>
            <a:r>
              <a:rPr lang="pt-BR">
                <a:ea typeface="Calibri"/>
                <a:cs typeface="Calibri"/>
              </a:rPr>
              <a:t> foco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8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24DFB-294D-90D5-BE17-15C25575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07516D1-634D-5AA0-4C90-F04A902A91B1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FF263D8-7758-C485-6B85-1116DAC4C577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Analise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Swot</a:t>
            </a:r>
            <a:endParaRPr lang="pt-BR" b="1" err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FDFAFD6B-147F-724F-68AC-15942906F3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1BEE70-7C19-B7A5-AAA8-9F71C40DF75B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10B6B3-7DF7-8908-9B46-B7B6C51FEA06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108267-C105-FCBF-E778-3D6CC6D8C7E0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8613B810-47A2-BEF8-751E-20400F37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38" y="1285875"/>
            <a:ext cx="80105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7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186F-DBF8-1A3A-1EAC-C07AC215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6B06E5A-3DAC-EB6E-298A-5CF5663DF093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892283-84C2-EB84-744C-71B4F582710D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Analise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Swot</a:t>
            </a:r>
            <a:endParaRPr lang="pt-BR" b="1" err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ECDF0C30-A846-1DA5-9C91-F1C6A9BD338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61E16571-8024-98A0-73FA-D0F9A5D3B307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428EEB-29C6-8494-3414-2BB68286E495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299EEC-776F-F8EA-9F1B-2A9263DB109A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79351F-0FCC-27B4-7237-436F9002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30" y="1106151"/>
            <a:ext cx="7862652" cy="53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0C10C-03B0-8B13-0BC5-4700BED7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E7FF24A-224A-4731-433D-BA83CD507A16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13AADAE-6A53-5EBB-06F5-21964DADB1D6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Analise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Swot</a:t>
            </a:r>
            <a:endParaRPr lang="pt-BR" b="1" err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EF7BAC14-359D-2DF4-DF19-5DBF815AB0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F9F8BD4F-8E57-DE02-99AE-88344D622524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FE37C7-D5E4-DA5A-6195-32ED8B14FF5C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2D038F9-9025-AA8F-15BC-5398F50725D6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7E620ED-C668-A4B3-1899-0A85499B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30" y="1251290"/>
            <a:ext cx="8230848" cy="53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4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62EED-3593-5979-8B5F-C1602EF37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A2AB005-387F-316F-4698-EA52D9E7888F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3460FF-0B65-9314-B31A-D766338FDA8D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Jornada do cliente</a:t>
            </a:r>
            <a:endParaRPr lang="pt-BR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7CCB4A31-64FB-3BE2-1197-C9B5D853AE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2935DC2C-D04E-E62D-BBF8-65015D848477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3CFC22-F00C-244B-8BB9-5C7E96B290EA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0216E3-9605-20D6-649B-319EDA8FCEC6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363081-4886-A6AE-BF38-6A5D6C538366}"/>
              </a:ext>
            </a:extLst>
          </p:cNvPr>
          <p:cNvSpPr txBox="1"/>
          <p:nvPr/>
        </p:nvSpPr>
        <p:spPr>
          <a:xfrm>
            <a:off x="1386590" y="3597639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O cliente precisa mudar de casa, mas </a:t>
            </a:r>
            <a:r>
              <a:rPr lang="pt-BR" b="1">
                <a:ea typeface="+mn-lt"/>
                <a:cs typeface="+mn-lt"/>
              </a:rPr>
              <a:t>não sabe qual bairro escolher</a:t>
            </a:r>
            <a:r>
              <a:rPr lang="pt-BR">
                <a:ea typeface="+mn-lt"/>
                <a:cs typeface="+mn-lt"/>
              </a:rPr>
              <a:t>. Está com dúvidas sobre segurança, transporte, custo de vida, qualidade dos serviços e quer </a:t>
            </a:r>
            <a:r>
              <a:rPr lang="pt-BR" b="1">
                <a:ea typeface="+mn-lt"/>
                <a:cs typeface="+mn-lt"/>
              </a:rPr>
              <a:t>tomar uma decisão segura</a:t>
            </a:r>
            <a:r>
              <a:rPr lang="pt-BR">
                <a:ea typeface="+mn-lt"/>
                <a:cs typeface="+mn-lt"/>
              </a:rPr>
              <a:t>, rápida e com base em dados.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AD4B1A-5254-0BEA-0777-56B32C7991B9}"/>
              </a:ext>
            </a:extLst>
          </p:cNvPr>
          <p:cNvSpPr txBox="1"/>
          <p:nvPr/>
        </p:nvSpPr>
        <p:spPr>
          <a:xfrm>
            <a:off x="6845508" y="3460230"/>
            <a:ext cx="396739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Começa a pesquisar no Google, em grupos de Facebook, OLX, Instagram, sites de imobiliárias, mas: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Encontra </a:t>
            </a:r>
            <a:r>
              <a:rPr lang="pt-BR" b="1">
                <a:ea typeface="+mn-lt"/>
                <a:cs typeface="+mn-lt"/>
              </a:rPr>
              <a:t>muita propaganda e pouca informação confiável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Fica </a:t>
            </a:r>
            <a:r>
              <a:rPr lang="pt-BR" b="1">
                <a:ea typeface="+mn-lt"/>
                <a:cs typeface="+mn-lt"/>
              </a:rPr>
              <a:t>inseguro com opiniões contraditórias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Percebe que </a:t>
            </a:r>
            <a:r>
              <a:rPr lang="pt-BR" b="1">
                <a:ea typeface="+mn-lt"/>
                <a:cs typeface="+mn-lt"/>
              </a:rPr>
              <a:t>não tem uma visão clara sobre os bairros</a:t>
            </a:r>
            <a:endParaRPr lang="pt-BR"/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980B27-7C1B-A286-B757-749D7734190F}"/>
              </a:ext>
            </a:extLst>
          </p:cNvPr>
          <p:cNvSpPr txBox="1"/>
          <p:nvPr/>
        </p:nvSpPr>
        <p:spPr>
          <a:xfrm>
            <a:off x="1386590" y="23359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+mn-lt"/>
                <a:cs typeface="+mn-lt"/>
              </a:rPr>
              <a:t>1. Dor Inicial (necessidade real)</a:t>
            </a:r>
            <a:endParaRPr lang="pt-BR" b="1">
              <a:ea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6C8FD7-E739-D72F-7596-57DEBFACD88E}"/>
              </a:ext>
            </a:extLst>
          </p:cNvPr>
          <p:cNvSpPr txBox="1"/>
          <p:nvPr/>
        </p:nvSpPr>
        <p:spPr>
          <a:xfrm>
            <a:off x="6845509" y="2335967"/>
            <a:ext cx="3954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+mn-lt"/>
                <a:cs typeface="+mn-lt"/>
              </a:rPr>
              <a:t>2. Busca por Soluções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12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B543-A715-14F9-4F55-22D30F63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1AF8487-078D-BA04-F61C-AFCCD3D4F09B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655FAE-02B0-3D9C-6BA0-0DCC05D7A9F5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Jornada do Cliente</a:t>
            </a:r>
            <a:endParaRPr lang="pt-BR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0973E46B-9180-4AB5-54C5-C273171905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D92244E-504C-7AD3-21B9-6056696FBFB6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785A77-1D68-4909-ED85-908B814DE4B4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42A114-2EC5-1D7C-8288-003B5F2E356A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5891420-F629-5649-4234-AA6373EED736}"/>
              </a:ext>
            </a:extLst>
          </p:cNvPr>
          <p:cNvSpPr txBox="1"/>
          <p:nvPr/>
        </p:nvSpPr>
        <p:spPr>
          <a:xfrm>
            <a:off x="1199212" y="3197901"/>
            <a:ext cx="402985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A </a:t>
            </a:r>
            <a:r>
              <a:rPr lang="pt-BR" err="1">
                <a:ea typeface="+mn-lt"/>
                <a:cs typeface="+mn-lt"/>
              </a:rPr>
              <a:t>VisionLar</a:t>
            </a:r>
            <a:r>
              <a:rPr lang="pt-BR">
                <a:ea typeface="+mn-lt"/>
                <a:cs typeface="+mn-lt"/>
              </a:rPr>
              <a:t> aparece para ele através de: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Anúncio pago no Google ou Instagram (“Descubra o melhor bairro para morar com dados reais”)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err="1">
                <a:ea typeface="+mn-lt"/>
                <a:cs typeface="+mn-lt"/>
              </a:rPr>
              <a:t>Reels</a:t>
            </a:r>
            <a:r>
              <a:rPr lang="pt-BR">
                <a:ea typeface="+mn-lt"/>
                <a:cs typeface="+mn-lt"/>
              </a:rPr>
              <a:t> ou Stories com comparações entre bairros de Sorocaba/Votorantim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QR </a:t>
            </a:r>
            <a:r>
              <a:rPr lang="pt-BR" err="1">
                <a:ea typeface="+mn-lt"/>
                <a:cs typeface="+mn-lt"/>
              </a:rPr>
              <a:t>Code</a:t>
            </a:r>
            <a:r>
              <a:rPr lang="pt-BR">
                <a:ea typeface="+mn-lt"/>
                <a:cs typeface="+mn-lt"/>
              </a:rPr>
              <a:t> em panfleto de imobiliária local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Indicação de amigos ou influenciadores locais</a:t>
            </a:r>
            <a:endParaRPr lang="pt-BR"/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5EE4FF-D4C9-BDFC-1190-D828F30A417D}"/>
              </a:ext>
            </a:extLst>
          </p:cNvPr>
          <p:cNvSpPr txBox="1"/>
          <p:nvPr/>
        </p:nvSpPr>
        <p:spPr>
          <a:xfrm>
            <a:off x="1199213" y="2335967"/>
            <a:ext cx="363011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+mn-lt"/>
                <a:cs typeface="+mn-lt"/>
              </a:rPr>
              <a:t>3. Descobre a </a:t>
            </a:r>
            <a:r>
              <a:rPr lang="pt-BR" b="1" err="1">
                <a:ea typeface="+mn-lt"/>
                <a:cs typeface="+mn-lt"/>
              </a:rPr>
              <a:t>VisionLar</a:t>
            </a:r>
            <a:endParaRPr lang="pt-BR" b="1">
              <a:ea typeface="Calibri"/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10319-9883-EF5B-DF11-5C380AF9DFD3}"/>
              </a:ext>
            </a:extLst>
          </p:cNvPr>
          <p:cNvSpPr txBox="1"/>
          <p:nvPr/>
        </p:nvSpPr>
        <p:spPr>
          <a:xfrm>
            <a:off x="6620656" y="3197901"/>
            <a:ext cx="43671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Acessa via: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Site</a:t>
            </a:r>
            <a:r>
              <a:rPr lang="pt-BR">
                <a:ea typeface="+mn-lt"/>
                <a:cs typeface="+mn-lt"/>
              </a:rPr>
              <a:t> responsivo (mobile ou desktop)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Ou futuramente: </a:t>
            </a:r>
            <a:r>
              <a:rPr lang="pt-BR" b="1">
                <a:ea typeface="+mn-lt"/>
                <a:cs typeface="+mn-lt"/>
              </a:rPr>
              <a:t>app</a:t>
            </a:r>
            <a:r>
              <a:rPr lang="pt-BR">
                <a:ea typeface="+mn-lt"/>
                <a:cs typeface="+mn-lt"/>
              </a:rPr>
              <a:t> baixado por link direto</a:t>
            </a:r>
            <a:endParaRPr lang="pt-BR"/>
          </a:p>
          <a:p>
            <a:r>
              <a:rPr lang="pt-BR">
                <a:ea typeface="+mn-lt"/>
                <a:cs typeface="+mn-lt"/>
              </a:rPr>
              <a:t>Nessa primeira visita: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Informa suas prioridades (segurança, transporte, preço, etc.)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Recebe </a:t>
            </a:r>
            <a:r>
              <a:rPr lang="pt-BR" b="1">
                <a:ea typeface="+mn-lt"/>
                <a:cs typeface="+mn-lt"/>
              </a:rPr>
              <a:t>recomendações personalizadas de bairros</a:t>
            </a:r>
            <a:r>
              <a:rPr lang="pt-BR">
                <a:ea typeface="+mn-lt"/>
                <a:cs typeface="+mn-lt"/>
              </a:rPr>
              <a:t> com base em IA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Visualiza </a:t>
            </a:r>
            <a:r>
              <a:rPr lang="pt-BR" b="1">
                <a:ea typeface="+mn-lt"/>
                <a:cs typeface="+mn-lt"/>
              </a:rPr>
              <a:t>mapas interativos</a:t>
            </a:r>
            <a:r>
              <a:rPr lang="pt-BR">
                <a:ea typeface="+mn-lt"/>
                <a:cs typeface="+mn-lt"/>
              </a:rPr>
              <a:t>, gráficos e rankings</a:t>
            </a:r>
            <a:endParaRPr lang="pt-BR"/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47B204-51DE-5452-2BDA-2ABE2470D9BE}"/>
              </a:ext>
            </a:extLst>
          </p:cNvPr>
          <p:cNvSpPr txBox="1"/>
          <p:nvPr/>
        </p:nvSpPr>
        <p:spPr>
          <a:xfrm>
            <a:off x="6745574" y="2335967"/>
            <a:ext cx="4242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+mn-lt"/>
                <a:cs typeface="+mn-lt"/>
              </a:rPr>
              <a:t>4. Primeiro Contato com a Plataforma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74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B7D0C-741F-76A0-2F11-623BAEC8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68532AF-2D4F-D634-A372-59ED8821BBCB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779D9D3-D2A5-D74E-1E08-A8EDE8AE4ECB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Jornada do Cliente</a:t>
            </a:r>
            <a:endParaRPr lang="pt-BR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A8D05A1A-6620-383D-A75C-1C94659DE4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1EAB6C72-42E3-1B83-B487-30DC6292146F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C7641D-4B62-B47F-22F9-8C0022510FD2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755563-1134-2B56-68BC-C7C532673672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AFFB9C-F0E1-755F-E33C-94D6C41B2F8C}"/>
              </a:ext>
            </a:extLst>
          </p:cNvPr>
          <p:cNvSpPr txBox="1"/>
          <p:nvPr/>
        </p:nvSpPr>
        <p:spPr>
          <a:xfrm>
            <a:off x="1161737" y="3322819"/>
            <a:ext cx="407982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Durante a navegação: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Compara os bairros que mais o interessam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Lê avaliações da comunidade e dados públicos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Salva suas áreas favoritas e se comunica como os parceiros da plataforma</a:t>
            </a:r>
            <a:endParaRPr lang="pt-BR"/>
          </a:p>
          <a:p>
            <a:pPr marL="285750" indent="-285750">
              <a:buFont typeface="Arial"/>
              <a:buChar char="•"/>
            </a:pPr>
            <a:endParaRPr lang="pt-BR"/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8D81AE-D934-9546-FAF9-BB31269DCCA2}"/>
              </a:ext>
            </a:extLst>
          </p:cNvPr>
          <p:cNvSpPr txBox="1"/>
          <p:nvPr/>
        </p:nvSpPr>
        <p:spPr>
          <a:xfrm>
            <a:off x="1199213" y="2523345"/>
            <a:ext cx="4079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+mn-lt"/>
                <a:cs typeface="+mn-lt"/>
              </a:rPr>
              <a:t>5. Utilização da Plataforma</a:t>
            </a: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790692-8C4B-5DBB-72B9-6A88B24384FA}"/>
              </a:ext>
            </a:extLst>
          </p:cNvPr>
          <p:cNvSpPr txBox="1"/>
          <p:nvPr/>
        </p:nvSpPr>
        <p:spPr>
          <a:xfrm>
            <a:off x="7370163" y="3172917"/>
            <a:ext cx="365510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O cliente: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Se sente </a:t>
            </a:r>
            <a:r>
              <a:rPr lang="pt-BR" b="1">
                <a:ea typeface="+mn-lt"/>
                <a:cs typeface="+mn-lt"/>
              </a:rPr>
              <a:t>confiante</a:t>
            </a:r>
            <a:r>
              <a:rPr lang="pt-BR">
                <a:ea typeface="+mn-lt"/>
                <a:cs typeface="+mn-lt"/>
              </a:rPr>
              <a:t> com a decisão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Escolhe o bairro</a:t>
            </a:r>
            <a:r>
              <a:rPr lang="pt-BR">
                <a:ea typeface="+mn-lt"/>
                <a:cs typeface="+mn-lt"/>
              </a:rPr>
              <a:t> ideal com base em dados claros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Encontra imóvel por meio de </a:t>
            </a:r>
            <a:r>
              <a:rPr lang="pt-BR" b="1">
                <a:ea typeface="+mn-lt"/>
                <a:cs typeface="+mn-lt"/>
              </a:rPr>
              <a:t>parceiros conectados à </a:t>
            </a:r>
            <a:r>
              <a:rPr lang="pt-BR" b="1" err="1">
                <a:ea typeface="+mn-lt"/>
                <a:cs typeface="+mn-lt"/>
              </a:rPr>
              <a:t>VisionLar</a:t>
            </a:r>
            <a:endParaRPr lang="pt-BR" err="1"/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Recomenda a ferramenta a amigos</a:t>
            </a:r>
            <a:endParaRPr lang="pt-BR"/>
          </a:p>
          <a:p>
            <a:pPr algn="l"/>
            <a:endParaRPr lang="pt-BR">
              <a:ea typeface="Calibri"/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3249BE-6A49-1D5D-8E02-894BDBBEBCDC}"/>
              </a:ext>
            </a:extLst>
          </p:cNvPr>
          <p:cNvSpPr txBox="1"/>
          <p:nvPr/>
        </p:nvSpPr>
        <p:spPr>
          <a:xfrm>
            <a:off x="7520065" y="2335967"/>
            <a:ext cx="3505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+mn-lt"/>
                <a:cs typeface="+mn-lt"/>
              </a:rPr>
              <a:t>6. Resultado Ideal (cliente satisfeito)</a:t>
            </a:r>
            <a:endParaRPr lang="pt-BR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43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C7B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DFD82-496B-0345-B81C-A5AF1C25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FEC05837-B409-83D8-9237-E6954AD13766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E2E343-9231-5CEE-B80F-63F2A8BE0184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Campanha de Lançamento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6DF1807C-F4C0-8B23-3B97-EBF20FFC12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C7C63647-4331-321A-B658-46CC06414CEC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305FCF-B1D0-65EA-FAB4-5A16E98C2674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5F02D0-BE2A-D8E4-2412-1A0BE9BB099A}"/>
              </a:ext>
            </a:extLst>
          </p:cNvPr>
          <p:cNvSpPr txBox="1"/>
          <p:nvPr/>
        </p:nvSpPr>
        <p:spPr>
          <a:xfrm>
            <a:off x="2095500" y="1793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3ECD6E-0E37-1FC7-5DDE-6FFECAA369B7}"/>
              </a:ext>
            </a:extLst>
          </p:cNvPr>
          <p:cNvSpPr txBox="1"/>
          <p:nvPr/>
        </p:nvSpPr>
        <p:spPr>
          <a:xfrm>
            <a:off x="412229" y="1973705"/>
            <a:ext cx="3555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Calibri"/>
                <a:cs typeface="Calibri"/>
              </a:rPr>
              <a:t>Semana 1 – </a:t>
            </a:r>
            <a:r>
              <a:rPr lang="pt-BR" b="1" err="1">
                <a:ea typeface="Calibri"/>
                <a:cs typeface="Calibri"/>
              </a:rPr>
              <a:t>Pre-lançamento</a:t>
            </a:r>
            <a:r>
              <a:rPr lang="pt-BR" b="1">
                <a:ea typeface="Calibri"/>
                <a:cs typeface="Calibri"/>
              </a:rPr>
              <a:t> 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6643BE-AD02-6A0E-A41C-4F45BEC26FCB}"/>
              </a:ext>
            </a:extLst>
          </p:cNvPr>
          <p:cNvSpPr txBox="1"/>
          <p:nvPr/>
        </p:nvSpPr>
        <p:spPr>
          <a:xfrm>
            <a:off x="3972392" y="1973704"/>
            <a:ext cx="3555167" cy="3715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Calibri"/>
                <a:cs typeface="Calibri"/>
              </a:rPr>
              <a:t>Semana 2 – Lançamento 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83388F-649F-26F7-8D41-48724901C65F}"/>
              </a:ext>
            </a:extLst>
          </p:cNvPr>
          <p:cNvSpPr txBox="1"/>
          <p:nvPr/>
        </p:nvSpPr>
        <p:spPr>
          <a:xfrm>
            <a:off x="7532556" y="1961212"/>
            <a:ext cx="3555167" cy="3715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ea typeface="Calibri"/>
                <a:cs typeface="Calibri"/>
              </a:rPr>
              <a:t>Semana 3 – Pós-lançamento 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52266E-E203-406A-9F6C-6F1E5774A734}"/>
              </a:ext>
            </a:extLst>
          </p:cNvPr>
          <p:cNvSpPr txBox="1"/>
          <p:nvPr/>
        </p:nvSpPr>
        <p:spPr>
          <a:xfrm>
            <a:off x="624590" y="2885606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Publicar </a:t>
            </a:r>
            <a:r>
              <a:rPr lang="pt-BR" err="1">
                <a:ea typeface="Calibri"/>
                <a:cs typeface="Calibri"/>
              </a:rPr>
              <a:t>videos</a:t>
            </a:r>
            <a:r>
              <a:rPr lang="pt-BR">
                <a:ea typeface="Calibri"/>
                <a:cs typeface="Calibri"/>
              </a:rPr>
              <a:t> de curiosidade sobre bairros("Você sabe qual bairro mais seguro de Sorocaba?")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Fazer uma interação com os parceiros da </a:t>
            </a:r>
            <a:r>
              <a:rPr lang="pt-BR" err="1">
                <a:ea typeface="Calibri"/>
                <a:cs typeface="Calibri"/>
              </a:rPr>
              <a:t>Visonlar</a:t>
            </a:r>
            <a:r>
              <a:rPr lang="pt-BR">
                <a:ea typeface="Calibri"/>
                <a:cs typeface="Calibri"/>
              </a:rPr>
              <a:t>, um encontro presencial com os corretores, </a:t>
            </a:r>
            <a:r>
              <a:rPr lang="pt-BR" err="1">
                <a:ea typeface="Calibri"/>
                <a:cs typeface="Calibri"/>
              </a:rPr>
              <a:t>imobiliarias</a:t>
            </a:r>
            <a:r>
              <a:rPr lang="pt-BR">
                <a:ea typeface="Calibri"/>
                <a:cs typeface="Calibri"/>
              </a:rPr>
              <a:t> e construtoras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3B00C64-6D37-948F-F0C7-3913400C1884}"/>
              </a:ext>
            </a:extLst>
          </p:cNvPr>
          <p:cNvSpPr txBox="1"/>
          <p:nvPr/>
        </p:nvSpPr>
        <p:spPr>
          <a:xfrm>
            <a:off x="3972393" y="2610786"/>
            <a:ext cx="293057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Publicação do vídeo manifesto ("Por que criamos a </a:t>
            </a:r>
            <a:r>
              <a:rPr lang="pt-BR" err="1">
                <a:ea typeface="+mn-lt"/>
                <a:cs typeface="+mn-lt"/>
              </a:rPr>
              <a:t>VisionLar</a:t>
            </a:r>
            <a:r>
              <a:rPr lang="pt-BR">
                <a:ea typeface="+mn-lt"/>
                <a:cs typeface="+mn-lt"/>
              </a:rPr>
              <a:t>?")</a:t>
            </a: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Mostrar pessoas influentes usando a </a:t>
            </a:r>
            <a:r>
              <a:rPr lang="pt-BR" err="1">
                <a:ea typeface="Calibri"/>
                <a:cs typeface="Calibri"/>
              </a:rPr>
              <a:t>Visionlar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Fazer sorteios de kits de mudança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3539D9-AAE0-7857-387B-7748D8DB1177}"/>
              </a:ext>
            </a:extLst>
          </p:cNvPr>
          <p:cNvSpPr txBox="1"/>
          <p:nvPr/>
        </p:nvSpPr>
        <p:spPr>
          <a:xfrm>
            <a:off x="7782393" y="2885606"/>
            <a:ext cx="305549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Se comunicar com os parceiros para atualizar os dados e também as necessidades que os clientes encontraram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Mostrar Clientes que ficaram satisfeitos com as funcionalidades da </a:t>
            </a:r>
            <a:r>
              <a:rPr lang="pt-BR" err="1">
                <a:ea typeface="Calibri"/>
                <a:cs typeface="Calibri"/>
              </a:rPr>
              <a:t>Visionlar</a:t>
            </a: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Expansão de marketing com tráfego pago segmentado</a:t>
            </a:r>
            <a:endParaRPr lang="pt-B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3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DCED-0C86-2DB4-8FE2-60750347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0F0A9D8-2118-94F0-A2F5-D09F63928ECC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FE50DA0-17B7-CF1F-720A-91A44C7D0D62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ROI (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Return</a:t>
            </a:r>
            <a:r>
              <a:rPr lang="pt-BR" b="1">
                <a:solidFill>
                  <a:schemeClr val="bg1"/>
                </a:solidFill>
                <a:latin typeface="Aptos"/>
              </a:rPr>
              <a:t>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on</a:t>
            </a:r>
            <a:r>
              <a:rPr lang="pt-BR" b="1">
                <a:solidFill>
                  <a:schemeClr val="bg1"/>
                </a:solidFill>
                <a:latin typeface="Aptos"/>
              </a:rPr>
              <a:t>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Investment</a:t>
            </a:r>
            <a:r>
              <a:rPr lang="pt-BR" b="1">
                <a:solidFill>
                  <a:schemeClr val="bg1"/>
                </a:solidFill>
                <a:latin typeface="Aptos"/>
              </a:rPr>
              <a:t>)</a:t>
            </a:r>
            <a:endParaRPr lang="pt-BR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88A94C18-4DF9-BFE3-B2C5-6953C70AAF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2A0572D9-C11B-AE75-6236-F3FEC9F9BB68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AD6A17-AAEF-4EB3-B52D-E9190C771EB4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81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E49A7EA-A263-6E89-5BAD-1AE700763EBF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0E9BD31-8AC7-2FDC-F548-873D8241A3BF}"/>
              </a:ext>
            </a:extLst>
          </p:cNvPr>
          <p:cNvSpPr/>
          <p:nvPr/>
        </p:nvSpPr>
        <p:spPr>
          <a:xfrm>
            <a:off x="204331" y="1858058"/>
            <a:ext cx="6455259" cy="4246066"/>
          </a:xfrm>
          <a:prstGeom prst="roundRect">
            <a:avLst>
              <a:gd name="adj" fmla="val 1655"/>
            </a:avLst>
          </a:prstGeom>
          <a:solidFill>
            <a:srgbClr val="9F1812">
              <a:alpha val="74900"/>
            </a:srgbClr>
          </a:solidFill>
          <a:ln>
            <a:noFill/>
          </a:ln>
        </p:spPr>
        <p:txBody>
          <a:bodyPr wrap="square" lIns="0" tIns="0" rIns="0" bIns="0" rtlCol="0"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D504B-DB55-4E99-B137-A40D8B55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907"/>
            <a:ext cx="12192000" cy="73324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METODOLOGIA – </a:t>
            </a:r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DESIGN THINKING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BF5657-F320-4B34-AAEE-EAF158F9B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33" y="1858056"/>
            <a:ext cx="6455257" cy="42460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>
                <a:solidFill>
                  <a:schemeClr val="bg2"/>
                </a:solidFill>
                <a:latin typeface="Aptos" panose="020B0004020202020204" pitchFamily="34" charset="0"/>
              </a:rPr>
              <a:t>COM OS NOVOS DESAFIOS E OPORTUNIDADES, AS PESSOAS TÊM BUSCADO SOLUÇÕES MAIS PRÁTICAS E ASSERTIVAS PARA SUAS DECISÕES.</a:t>
            </a:r>
          </a:p>
          <a:p>
            <a:pPr marL="0" indent="0">
              <a:buNone/>
            </a:pPr>
            <a:endParaRPr lang="pt-BR" sz="2400">
              <a:solidFill>
                <a:schemeClr val="bg2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pt-BR" sz="2400">
                <a:solidFill>
                  <a:schemeClr val="bg2"/>
                </a:solidFill>
                <a:latin typeface="Aptos" panose="020B0004020202020204" pitchFamily="34" charset="0"/>
              </a:rPr>
              <a:t> A PROCURA POR NOVAS LOCALIDADES PARA VIVER SE TORNOU CADA VEZ MAIS COMUM, MOTIVADA POR FATORES PESSOAIS, PROFISSIONAIS OU ECONÔMICOS.</a:t>
            </a:r>
          </a:p>
          <a:p>
            <a:pPr marL="0" indent="0">
              <a:buNone/>
            </a:pPr>
            <a:r>
              <a:rPr lang="pt-BR" sz="2400">
                <a:solidFill>
                  <a:schemeClr val="bg2"/>
                </a:solidFill>
                <a:latin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pt-BR" sz="2400">
                <a:solidFill>
                  <a:schemeClr val="bg2"/>
                </a:solidFill>
                <a:latin typeface="Aptos" panose="020B0004020202020204" pitchFamily="34" charset="0"/>
              </a:rPr>
              <a:t>A SEGUIR, DESTACAMOS AS PRINCIPAIS RAZÕES APONTADAS POR NOSSOS USUÁRIOS.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6576484-1DC3-5ECD-45AC-C7AA0B31E6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31F98E38-E17F-F87A-AF69-5FF4BC9BE570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34" name="Picture 10" descr="Experiência do Usuário - Design Thinking: Saiba Como Aplicá-lo em Seus  Projetos">
            <a:extLst>
              <a:ext uri="{FF2B5EF4-FFF2-40B4-BE49-F238E27FC236}">
                <a16:creationId xmlns:a16="http://schemas.microsoft.com/office/drawing/2014/main" id="{EBF78D67-B462-6126-427D-95FB6693B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11636" r="4352" b="10328"/>
          <a:stretch/>
        </p:blipFill>
        <p:spPr bwMode="auto">
          <a:xfrm>
            <a:off x="6809655" y="2639682"/>
            <a:ext cx="5178012" cy="2682815"/>
          </a:xfrm>
          <a:prstGeom prst="roundRect">
            <a:avLst>
              <a:gd name="adj" fmla="val 261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22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F4841-CB5D-3C58-342E-35DEE4B9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D35AFE8-5BF3-AF69-A5F1-55A6421AEC3A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8E260A2-98B9-8B21-1788-C573218652E8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CAC (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Customer</a:t>
            </a:r>
            <a:r>
              <a:rPr lang="pt-BR" b="1">
                <a:solidFill>
                  <a:schemeClr val="bg1"/>
                </a:solidFill>
                <a:latin typeface="Aptos"/>
              </a:rPr>
              <a:t>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Acquisition</a:t>
            </a:r>
            <a:r>
              <a:rPr lang="pt-BR" b="1">
                <a:solidFill>
                  <a:schemeClr val="bg1"/>
                </a:solidFill>
                <a:latin typeface="Aptos"/>
              </a:rPr>
              <a:t> </a:t>
            </a:r>
            <a:r>
              <a:rPr lang="pt-BR" b="1" err="1">
                <a:solidFill>
                  <a:schemeClr val="bg1"/>
                </a:solidFill>
                <a:latin typeface="Aptos"/>
              </a:rPr>
              <a:t>Cost</a:t>
            </a:r>
            <a:r>
              <a:rPr lang="pt-BR" b="1">
                <a:solidFill>
                  <a:schemeClr val="bg1"/>
                </a:solidFill>
                <a:latin typeface="Aptos"/>
              </a:rPr>
              <a:t>)</a:t>
            </a:r>
            <a:endParaRPr lang="pt-BR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A9CD1DC4-8872-0863-C3F7-B011E18B25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77ECD313-A3C6-0B5A-FB84-D0E67F95C600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997D56B-3A85-F0EC-1378-966C2C14AFEA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43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3693-63CA-502C-B5AB-B4BF23FA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A98A8BD-7FE9-854D-66F4-850927777B8F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 anchor="t"/>
          <a:lstStyle/>
          <a:p>
            <a:endParaRPr lang="pt-BR" dirty="0">
              <a:solidFill>
                <a:srgbClr val="AC4439"/>
              </a:solidFill>
              <a:ea typeface="Calibri"/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820F4-CE99-7C1B-BC43-99CB06DEE940}"/>
              </a:ext>
            </a:extLst>
          </p:cNvPr>
          <p:cNvSpPr txBox="1">
            <a:spLocks/>
          </p:cNvSpPr>
          <p:nvPr/>
        </p:nvSpPr>
        <p:spPr>
          <a:xfrm>
            <a:off x="0" y="153432"/>
            <a:ext cx="11617378" cy="7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/>
              </a:rPr>
              <a:t>DASHBOARDS – Crescimento Populacional</a:t>
            </a:r>
            <a:endParaRPr lang="pt-BR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E3AE2388-A48E-A6DA-3D33-DB1B351BB35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150F7AD6-7A15-07B5-D344-6EB131CBA1C3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B3C202-0660-046C-A714-F327F72D9D2A}"/>
              </a:ext>
            </a:extLst>
          </p:cNvPr>
          <p:cNvSpPr txBox="1"/>
          <p:nvPr/>
        </p:nvSpPr>
        <p:spPr>
          <a:xfrm>
            <a:off x="1156771" y="214828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/>
          </a:p>
        </p:txBody>
      </p:sp>
      <p:pic>
        <p:nvPicPr>
          <p:cNvPr id="2" name="Imagem 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1C752F7-4B4E-4F4A-2CE7-7C748D0E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4" y="1111769"/>
            <a:ext cx="11776223" cy="55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3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2BCE14-2EC3-3EDB-9301-C30CFFDA0B2C}"/>
              </a:ext>
            </a:extLst>
          </p:cNvPr>
          <p:cNvSpPr/>
          <p:nvPr/>
        </p:nvSpPr>
        <p:spPr>
          <a:xfrm>
            <a:off x="355805" y="2402997"/>
            <a:ext cx="7037032" cy="3204174"/>
          </a:xfrm>
          <a:prstGeom prst="roundRect">
            <a:avLst>
              <a:gd name="adj" fmla="val 4492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Oportunidade - ícones de o negócio grátis">
            <a:extLst>
              <a:ext uri="{FF2B5EF4-FFF2-40B4-BE49-F238E27FC236}">
                <a16:creationId xmlns:a16="http://schemas.microsoft.com/office/drawing/2014/main" id="{EECCC461-EC37-340C-AE0C-3407E722F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84" y="2096220"/>
            <a:ext cx="4142493" cy="414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5CE1C-919B-456F-8419-D6C637E2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05" y="2475783"/>
            <a:ext cx="7037032" cy="305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>
                <a:solidFill>
                  <a:schemeClr val="bg1"/>
                </a:solidFill>
              </a:rPr>
              <a:t>		    OPORTUNIDADES</a:t>
            </a:r>
            <a:endParaRPr lang="pt-BR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400">
                <a:solidFill>
                  <a:schemeClr val="bg1"/>
                </a:solidFill>
              </a:rPr>
              <a:t> - PERSONALIZAÇÃO, ACESSIBILIDADE, SEGURANÇA, MAPAS INTELIGENTES E AGILIDADE PODEM MELHORAR A EXPERIÊNCIA DO USUÁRIO, IMPULSIONAR OS NEGÓCIOS E GERAR DIFERENCIAÇÃO.</a:t>
            </a:r>
          </a:p>
          <a:p>
            <a:pPr marL="0" indent="0">
              <a:buNone/>
            </a:pPr>
            <a:r>
              <a:rPr lang="pt-BR" sz="2400">
                <a:solidFill>
                  <a:schemeClr val="bg1"/>
                </a:solidFill>
              </a:rPr>
              <a:t> - DESENVOLVER E LANÇAR MISSÕES GAMIFICADAS EM PONTOS TURÍSTICOS, LOJAS PARCEIRAS OU LOCAIS HISTÓRICOS DAS CIDADES.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727D319-4A69-1920-73EE-1958E65F32A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DE0F04F-D812-5AAF-B0ED-01F5CE3D1635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</a:rPr>
              <a:t>IMERSÃO</a:t>
            </a:r>
            <a:endParaRPr lang="pt-BR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4BC3C1F2-66C7-7812-4BC6-928D44058C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12059F2A-23CC-6AE3-88A0-B421608AB14F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20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0503-330E-5F72-61AF-8E03E8A8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7B0C4C-6A75-9C36-FB4A-F2612B6DD5CD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D80A75-933C-73DB-EAF1-658F870A06E0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MAPA DE EMPATIA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56DACB2D-289E-1406-F4CF-AA244DCB0C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77BE30B-57E6-D997-1B6A-502C52D0B11D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FFF524D6-92AC-9DB1-AD08-FF967166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15" y="1196883"/>
            <a:ext cx="9874452" cy="5554379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248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389E001-D948-5837-93B7-2332C8F5ED82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7A0C1BE-6E0F-46DD-E746-50F4C6A45576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PROBLEMAS ENCONTRADOS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C1603FA1-BEA0-D69A-1765-6141D5C85A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CFA2D32-38BE-48BB-3055-8412087B8285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38A1664-6FA6-818B-79DB-8D03FAA1C059}"/>
              </a:ext>
            </a:extLst>
          </p:cNvPr>
          <p:cNvSpPr/>
          <p:nvPr/>
        </p:nvSpPr>
        <p:spPr>
          <a:xfrm>
            <a:off x="7962179" y="1224327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7 - COMODIDADE E SERVIÇOS: </a:t>
            </a:r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PROXIMIDADE DE CENTROS COMERCIAIS, SUPERMERCADOS E FARMÁCIAS REDUZ O ESTRESSE DIÁRIO.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02C5680-4070-0252-0269-8DDF4546A2D6}"/>
              </a:ext>
            </a:extLst>
          </p:cNvPr>
          <p:cNvSpPr/>
          <p:nvPr/>
        </p:nvSpPr>
        <p:spPr>
          <a:xfrm>
            <a:off x="1112807" y="1232644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chemeClr val="bg1"/>
                </a:solidFill>
                <a:latin typeface="Aptos" panose="020B0004020202020204" pitchFamily="34" charset="0"/>
              </a:rPr>
              <a:t>1 - HOME OFFICE E FLEXIBILIDADE: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A DEMANDA POR IMÓVEIS COM ESPAÇOS ADAPTADOS AO TRABALHO REMOTO INFLUENCIA O MERCADO.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5E220E2-39EE-C001-1DAF-AD10CCEE8DEE}"/>
              </a:ext>
            </a:extLst>
          </p:cNvPr>
          <p:cNvSpPr/>
          <p:nvPr/>
        </p:nvSpPr>
        <p:spPr>
          <a:xfrm>
            <a:off x="4537493" y="1232644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4 - PREÇOS DOS ALUGUÉIS:</a:t>
            </a:r>
          </a:p>
          <a:p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O MERCADO DE LOCAÇÃO ESTÁ AQUECIDO, ESPECIALMENTE NOS GRANDES CENTROS URBANOS.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FA6979A-64B9-8880-7FAD-59C73BADC62E}"/>
              </a:ext>
            </a:extLst>
          </p:cNvPr>
          <p:cNvSpPr/>
          <p:nvPr/>
        </p:nvSpPr>
        <p:spPr>
          <a:xfrm>
            <a:off x="7962179" y="3173898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8 - CUIDADOS COM A SAÚDE: </a:t>
            </a:r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ÁREAS COM MENOR POLUIÇÃO, TRANQUILIDADE E BOM SANEAMENTO SÃO PREFERIDAS.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E0C3EFD-F390-3A22-A323-4DCD513662B7}"/>
              </a:ext>
            </a:extLst>
          </p:cNvPr>
          <p:cNvSpPr/>
          <p:nvPr/>
        </p:nvSpPr>
        <p:spPr>
          <a:xfrm>
            <a:off x="1112807" y="3173898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2 - SUSTENTABILIDADE</a:t>
            </a:r>
            <a:r>
              <a:rPr lang="pt-BR">
                <a:latin typeface="Aptos" panose="020B0004020202020204" pitchFamily="34" charset="0"/>
              </a:rPr>
              <a:t>: </a:t>
            </a:r>
          </a:p>
          <a:p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REGIÕES QUE INCENTIVAM PRÁTICAS ECOLÓGICAS GANHAM DESTAQUE NA MORADIA CONTEMPORÂNEA.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05217A7C-F3D9-2AF0-15DB-1288E9273339}"/>
              </a:ext>
            </a:extLst>
          </p:cNvPr>
          <p:cNvSpPr/>
          <p:nvPr/>
        </p:nvSpPr>
        <p:spPr>
          <a:xfrm>
            <a:off x="4537493" y="3173898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5 - AMBIENTE E SEGURANÇA</a:t>
            </a:r>
            <a:r>
              <a:rPr lang="pt-BR"/>
              <a:t>:</a:t>
            </a:r>
          </a:p>
          <a:p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LOCAIS COM BAIXA CRIMINALIDADE, VIGILÂNCIA E BOA ILUMINAÇÃO PÚBLICA GARANTEM MAIS TRANQUILIDADE.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00BFC5E-C159-80F3-757F-BE1E16150E9C}"/>
              </a:ext>
            </a:extLst>
          </p:cNvPr>
          <p:cNvSpPr/>
          <p:nvPr/>
        </p:nvSpPr>
        <p:spPr>
          <a:xfrm>
            <a:off x="7962179" y="5184475"/>
            <a:ext cx="3206809" cy="1560759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9 - CRESCIMENTO FAMILIAR</a:t>
            </a:r>
            <a:r>
              <a:rPr lang="pt-BR">
                <a:latin typeface="Aptos" panose="020B0004020202020204" pitchFamily="34" charset="0"/>
              </a:rPr>
              <a:t>:</a:t>
            </a:r>
          </a:p>
          <a:p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O AMBIENTE INFLUENCIA DIRETAMENTE NA QUALIDADE DE VIDA.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EDD238D-A0E0-5BE1-D52F-C3572875C153}"/>
              </a:ext>
            </a:extLst>
          </p:cNvPr>
          <p:cNvSpPr/>
          <p:nvPr/>
        </p:nvSpPr>
        <p:spPr>
          <a:xfrm>
            <a:off x="1112807" y="5184475"/>
            <a:ext cx="3206809" cy="1560759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3 - OPORTUNIDADES DE CARREIRA: </a:t>
            </a:r>
          </a:p>
          <a:p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MUITAS PESSOAS MUDAM-SE EM BUSCA DE CRESCIMENTO PROFISSIONAL.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6F835F2-9EBD-DD3F-B3A2-B40A983F4D65}"/>
              </a:ext>
            </a:extLst>
          </p:cNvPr>
          <p:cNvSpPr/>
          <p:nvPr/>
        </p:nvSpPr>
        <p:spPr>
          <a:xfrm>
            <a:off x="4537493" y="5184475"/>
            <a:ext cx="3206809" cy="1560759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6 - CUSTO DE VIDA</a:t>
            </a:r>
            <a:r>
              <a:rPr lang="pt-BR">
                <a:latin typeface="Aptos" panose="020B0004020202020204" pitchFamily="34" charset="0"/>
              </a:rPr>
              <a:t>:</a:t>
            </a:r>
          </a:p>
          <a:p>
            <a:r>
              <a:rPr lang="pt-BR">
                <a:solidFill>
                  <a:schemeClr val="bg1">
                    <a:lumMod val="85000"/>
                  </a:schemeClr>
                </a:solidFill>
                <a:latin typeface="Aptos" panose="020B0004020202020204" pitchFamily="34" charset="0"/>
              </a:rPr>
              <a:t>A LOCALIZAÇÃO DA RESIDÊNCIA IMPACTA SIGNIFICATIVAMENTE OS GASTOS DO DIA A DIA.</a:t>
            </a:r>
          </a:p>
        </p:txBody>
      </p:sp>
    </p:spTree>
    <p:extLst>
      <p:ext uri="{BB962C8B-B14F-4D97-AF65-F5344CB8AC3E}">
        <p14:creationId xmlns:p14="http://schemas.microsoft.com/office/powerpoint/2010/main" val="342808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389E001-D948-5837-93B7-2332C8F5ED82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7A0C1BE-6E0F-46DD-E746-50F4C6A45576}"/>
              </a:ext>
            </a:extLst>
          </p:cNvPr>
          <p:cNvSpPr txBox="1">
            <a:spLocks/>
          </p:cNvSpPr>
          <p:nvPr/>
        </p:nvSpPr>
        <p:spPr>
          <a:xfrm>
            <a:off x="0" y="190907"/>
            <a:ext cx="12192000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OPORTUNIDADES ENCONTRADOS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C1603FA1-BEA0-D69A-1765-6141D5C85A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CFA2D32-38BE-48BB-3055-8412087B8285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38A1664-6FA6-818B-79DB-8D03FAA1C059}"/>
              </a:ext>
            </a:extLst>
          </p:cNvPr>
          <p:cNvSpPr/>
          <p:nvPr/>
        </p:nvSpPr>
        <p:spPr>
          <a:xfrm>
            <a:off x="7962179" y="1224327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7 -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02C5680-4070-0252-0269-8DDF4546A2D6}"/>
              </a:ext>
            </a:extLst>
          </p:cNvPr>
          <p:cNvSpPr/>
          <p:nvPr/>
        </p:nvSpPr>
        <p:spPr>
          <a:xfrm>
            <a:off x="1112807" y="1232644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1 -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5E220E2-39EE-C001-1DAF-AD10CCEE8DEE}"/>
              </a:ext>
            </a:extLst>
          </p:cNvPr>
          <p:cNvSpPr/>
          <p:nvPr/>
        </p:nvSpPr>
        <p:spPr>
          <a:xfrm>
            <a:off x="4537493" y="1232644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4 -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FA6979A-64B9-8880-7FAD-59C73BADC62E}"/>
              </a:ext>
            </a:extLst>
          </p:cNvPr>
          <p:cNvSpPr/>
          <p:nvPr/>
        </p:nvSpPr>
        <p:spPr>
          <a:xfrm>
            <a:off x="7962179" y="3173898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8 -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E0C3EFD-F390-3A22-A323-4DCD513662B7}"/>
              </a:ext>
            </a:extLst>
          </p:cNvPr>
          <p:cNvSpPr/>
          <p:nvPr/>
        </p:nvSpPr>
        <p:spPr>
          <a:xfrm>
            <a:off x="1112807" y="3173898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2 -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05217A7C-F3D9-2AF0-15DB-1288E9273339}"/>
              </a:ext>
            </a:extLst>
          </p:cNvPr>
          <p:cNvSpPr/>
          <p:nvPr/>
        </p:nvSpPr>
        <p:spPr>
          <a:xfrm>
            <a:off x="4537493" y="3173898"/>
            <a:ext cx="3206809" cy="1871932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/>
              <a:t>5 -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00BFC5E-C159-80F3-757F-BE1E16150E9C}"/>
              </a:ext>
            </a:extLst>
          </p:cNvPr>
          <p:cNvSpPr/>
          <p:nvPr/>
        </p:nvSpPr>
        <p:spPr>
          <a:xfrm>
            <a:off x="7962179" y="5184475"/>
            <a:ext cx="3206809" cy="1560759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9 -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EDD238D-A0E0-5BE1-D52F-C3572875C153}"/>
              </a:ext>
            </a:extLst>
          </p:cNvPr>
          <p:cNvSpPr/>
          <p:nvPr/>
        </p:nvSpPr>
        <p:spPr>
          <a:xfrm>
            <a:off x="1112807" y="5184475"/>
            <a:ext cx="3206809" cy="1560759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3 -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6F835F2-9EBD-DD3F-B3A2-B40A983F4D65}"/>
              </a:ext>
            </a:extLst>
          </p:cNvPr>
          <p:cNvSpPr/>
          <p:nvPr/>
        </p:nvSpPr>
        <p:spPr>
          <a:xfrm>
            <a:off x="4537493" y="5184475"/>
            <a:ext cx="3206809" cy="1560759"/>
          </a:xfrm>
          <a:prstGeom prst="roundRect">
            <a:avLst>
              <a:gd name="adj" fmla="val 6068"/>
            </a:avLst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>
                <a:latin typeface="Aptos" panose="020B0004020202020204" pitchFamily="34" charset="0"/>
              </a:rPr>
              <a:t>6 -</a:t>
            </a:r>
            <a:endParaRPr lang="pt-BR">
              <a:solidFill>
                <a:schemeClr val="bg1">
                  <a:lumMod val="8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4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0E03266-D4BB-B154-AEF2-ABBBBBBEB652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E8B961-5AA1-4C95-B665-BD9B56F4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592" y="-105252"/>
            <a:ext cx="3982899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BRAINSTORM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F8DDC06-D904-2241-1336-64087CC8AF0B}"/>
              </a:ext>
            </a:extLst>
          </p:cNvPr>
          <p:cNvSpPr/>
          <p:nvPr/>
        </p:nvSpPr>
        <p:spPr>
          <a:xfrm>
            <a:off x="318970" y="2716607"/>
            <a:ext cx="7531939" cy="3019175"/>
          </a:xfrm>
          <a:prstGeom prst="rect">
            <a:avLst/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latin typeface="Aptos" panose="020B0004020202020204" pitchFamily="34" charset="0"/>
              </a:rPr>
              <a:t>UTILIZAR O RADIO COMO UMA FORMA DE COMUNICAÇÃO</a:t>
            </a:r>
          </a:p>
          <a:p>
            <a:r>
              <a:rPr lang="pt-BR" sz="2000" b="1">
                <a:solidFill>
                  <a:schemeClr val="bg1"/>
                </a:solidFill>
                <a:latin typeface="Aptos" panose="020B0004020202020204"/>
              </a:rPr>
              <a:t>A VISIONLAR </a:t>
            </a:r>
            <a:r>
              <a:rPr lang="pt-BR" sz="2000">
                <a:solidFill>
                  <a:schemeClr val="bg1"/>
                </a:solidFill>
                <a:latin typeface="Aptos" panose="020B0004020202020204"/>
              </a:rPr>
              <a:t>UTILIZA O RÁDIO PARA APRESENTAR, SEMANALMENTE, DIFERENTES BAIRROS DE SOROCABA. </a:t>
            </a:r>
          </a:p>
          <a:p>
            <a:r>
              <a:rPr lang="pt-BR" sz="2000">
                <a:solidFill>
                  <a:schemeClr val="bg1"/>
                </a:solidFill>
                <a:latin typeface="Aptos" panose="020B0004020202020204"/>
              </a:rPr>
              <a:t>CADA PROGRAMA SERÁ FOCADO EM UM BAIRRO ESPECÍFICO, COM INFORMAÇÕES SOBRE GASTRONOMIA, NOTÍCIAS LOCAIS, COMÉRCIO, EVENTOS E MORADIA. A INICIATIVA FORTALECE O VÍNCULO COM A COMUNIDADE, VALORIZA AS CARACTERÍSTICAS DE CADA REGIÃO E APROXIMA OS OUVINTES DAS OPORTUNIDADES DA CIDADE.</a:t>
            </a:r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3C829E34-125E-637C-16F3-DCE0413A3A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23" name="object 4">
            <a:extLst>
              <a:ext uri="{FF2B5EF4-FFF2-40B4-BE49-F238E27FC236}">
                <a16:creationId xmlns:a16="http://schemas.microsoft.com/office/drawing/2014/main" id="{4B15E2E0-8B10-B99A-DDF9-6CBAABE1954C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E47E0D1-6DD6-4FC7-8CF5-E7346AA0EBAC}"/>
              </a:ext>
            </a:extLst>
          </p:cNvPr>
          <p:cNvSpPr/>
          <p:nvPr/>
        </p:nvSpPr>
        <p:spPr>
          <a:xfrm>
            <a:off x="318969" y="2273819"/>
            <a:ext cx="7531939" cy="885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RÁDIO COMO UMA FORMA DE COMUNICAÇÃO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CAD95213-DAAB-4451-99E6-3C459C6C0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67" r="91556">
                        <a14:foregroundMark x1="6667" y1="34889" x2="9111" y2="80889"/>
                        <a14:foregroundMark x1="91333" y1="36889" x2="91556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566" y="2357659"/>
            <a:ext cx="3592291" cy="3435754"/>
          </a:xfrm>
          <a:prstGeom prst="rect">
            <a:avLst/>
          </a:prstGeom>
        </p:spPr>
      </p:pic>
      <p:pic>
        <p:nvPicPr>
          <p:cNvPr id="31" name="Gráfico 30" descr="Rádio">
            <a:extLst>
              <a:ext uri="{FF2B5EF4-FFF2-40B4-BE49-F238E27FC236}">
                <a16:creationId xmlns:a16="http://schemas.microsoft.com/office/drawing/2014/main" id="{D65440A2-4CB3-4CC7-8976-FBFE0E33D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143" y="2357659"/>
            <a:ext cx="717895" cy="7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6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0E03266-D4BB-B154-AEF2-ABBBBBBEB652}"/>
              </a:ext>
            </a:extLst>
          </p:cNvPr>
          <p:cNvSpPr/>
          <p:nvPr/>
        </p:nvSpPr>
        <p:spPr>
          <a:xfrm rot="5400000">
            <a:off x="5538470" y="-5538470"/>
            <a:ext cx="1115060" cy="12192000"/>
          </a:xfrm>
          <a:custGeom>
            <a:avLst/>
            <a:gdLst/>
            <a:ahLst/>
            <a:cxnLst/>
            <a:rect l="l" t="t" r="r" b="b"/>
            <a:pathLst>
              <a:path w="1115060" h="6852920">
                <a:moveTo>
                  <a:pt x="1114805" y="0"/>
                </a:moveTo>
                <a:lnTo>
                  <a:pt x="0" y="0"/>
                </a:lnTo>
                <a:lnTo>
                  <a:pt x="0" y="6852666"/>
                </a:lnTo>
                <a:lnTo>
                  <a:pt x="1114805" y="6852666"/>
                </a:lnTo>
                <a:lnTo>
                  <a:pt x="1114805" y="0"/>
                </a:lnTo>
                <a:close/>
              </a:path>
            </a:pathLst>
          </a:custGeom>
          <a:solidFill>
            <a:srgbClr val="9F181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E8B961-5AA1-4C95-B665-BD9B56F4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592" y="-105252"/>
            <a:ext cx="3982899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latin typeface="Aptos" panose="020B0004020202020204" pitchFamily="34" charset="0"/>
              </a:rPr>
              <a:t>BRAINSTORM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F8DDC06-D904-2241-1336-64087CC8AF0B}"/>
              </a:ext>
            </a:extLst>
          </p:cNvPr>
          <p:cNvSpPr/>
          <p:nvPr/>
        </p:nvSpPr>
        <p:spPr>
          <a:xfrm>
            <a:off x="286767" y="2438089"/>
            <a:ext cx="7827503" cy="3480995"/>
          </a:xfrm>
          <a:prstGeom prst="rect">
            <a:avLst/>
          </a:prstGeom>
          <a:solidFill>
            <a:srgbClr val="AC44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/>
              <a:t>VIOSIONLAR</a:t>
            </a:r>
            <a:r>
              <a:rPr lang="pt-BR" sz="2000"/>
              <a:t> É UM PERFIL NO INSTAGRAM QUE CONECTA MORADORES URBANOS AOS MELHORES COMÉRCIOS LOCAIS PRÓXIMOS DE ONDE VIVEM. COM CONTEÚDO VISUAL, CURTO E SINCERO, COMO REVIEWS, FOTOS REAIS, STORIES E REELS, DESTACA ESTABELECIMENTOS QUE GERALMENTE PASSAM DESPERCEBIDOS NO DIA A DIA, COMO PADARIAS, PET SHOPS, SALÕES DE BELEZA E MERCADINHOS. A COMUNIDADE PARTICIPA ATIVAMENTE, SUGERINDO LUGARES E VOTANDO EM ENQUETES. ORGANIZADO POR BAIRRO, ZONA OU CATEGORIA, O PERFIL FACILITA A DESCOBERTA DE BOAS OPÇÕES PRÓXIMAS E VALORIZA O COMÉRCIO LOCAL.</a:t>
            </a:r>
            <a:endParaRPr lang="pt-BR" sz="2000" b="1">
              <a:solidFill>
                <a:schemeClr val="bg1"/>
              </a:solidFill>
              <a:latin typeface="Aptos" panose="020B0004020202020204"/>
            </a:endParaRPr>
          </a:p>
        </p:txBody>
      </p:sp>
      <p:pic>
        <p:nvPicPr>
          <p:cNvPr id="22" name="object 3">
            <a:extLst>
              <a:ext uri="{FF2B5EF4-FFF2-40B4-BE49-F238E27FC236}">
                <a16:creationId xmlns:a16="http://schemas.microsoft.com/office/drawing/2014/main" id="{3C829E34-125E-637C-16F3-DCE0413A3A5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8988" y="250069"/>
            <a:ext cx="883928" cy="847780"/>
          </a:xfrm>
          <a:prstGeom prst="rect">
            <a:avLst/>
          </a:prstGeom>
        </p:spPr>
      </p:pic>
      <p:sp>
        <p:nvSpPr>
          <p:cNvPr id="23" name="object 4">
            <a:extLst>
              <a:ext uri="{FF2B5EF4-FFF2-40B4-BE49-F238E27FC236}">
                <a16:creationId xmlns:a16="http://schemas.microsoft.com/office/drawing/2014/main" id="{4B15E2E0-8B10-B99A-DDF9-6CBAABE1954C}"/>
              </a:ext>
            </a:extLst>
          </p:cNvPr>
          <p:cNvSpPr txBox="1">
            <a:spLocks/>
          </p:cNvSpPr>
          <p:nvPr/>
        </p:nvSpPr>
        <p:spPr>
          <a:xfrm>
            <a:off x="11168988" y="53220"/>
            <a:ext cx="883928" cy="19684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200" b="1">
                <a:solidFill>
                  <a:schemeClr val="bg1"/>
                </a:solidFill>
                <a:latin typeface="Arial"/>
                <a:cs typeface="Arial"/>
              </a:rPr>
              <a:t>VISIONLAR</a:t>
            </a:r>
            <a:endParaRPr lang="pt-BR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748CB2-AC76-417F-A0CA-47246E86620F}"/>
              </a:ext>
            </a:extLst>
          </p:cNvPr>
          <p:cNvSpPr/>
          <p:nvPr/>
        </p:nvSpPr>
        <p:spPr>
          <a:xfrm>
            <a:off x="286767" y="1657764"/>
            <a:ext cx="7827503" cy="885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VISIONLAR - INSTAGRAM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EB51F4-F7A7-41B3-AD22-6CBC4D6B4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52" y="2042487"/>
            <a:ext cx="3366275" cy="3366275"/>
          </a:xfrm>
          <a:prstGeom prst="rect">
            <a:avLst/>
          </a:prstGeom>
        </p:spPr>
      </p:pic>
      <p:pic>
        <p:nvPicPr>
          <p:cNvPr id="11" name="Gráfico 10" descr="Sem fio">
            <a:extLst>
              <a:ext uri="{FF2B5EF4-FFF2-40B4-BE49-F238E27FC236}">
                <a16:creationId xmlns:a16="http://schemas.microsoft.com/office/drawing/2014/main" id="{065B79CE-09DF-4DC6-96F1-EAFD4312E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073" y="1695977"/>
            <a:ext cx="809149" cy="8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162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do Office</vt:lpstr>
      <vt:lpstr>VISIONLAR</vt:lpstr>
      <vt:lpstr>VISIONLAR</vt:lpstr>
      <vt:lpstr>METODOLOGIA – DESIGN THINKING</vt:lpstr>
      <vt:lpstr>PowerPoint Presentation</vt:lpstr>
      <vt:lpstr>PowerPoint Presentation</vt:lpstr>
      <vt:lpstr>PowerPoint Presentation</vt:lpstr>
      <vt:lpstr>PowerPoint Presentation</vt:lpstr>
      <vt:lpstr>BRAINSTORM</vt:lpstr>
      <vt:lpstr>BRAINSTORM</vt:lpstr>
      <vt:lpstr>BRAINSTORM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Alunos</dc:creator>
  <cp:revision>57</cp:revision>
  <dcterms:created xsi:type="dcterms:W3CDTF">2025-05-14T22:52:40Z</dcterms:created>
  <dcterms:modified xsi:type="dcterms:W3CDTF">2025-06-18T02:34:28Z</dcterms:modified>
</cp:coreProperties>
</file>